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2"/>
  </p:notesMasterIdLst>
  <p:sldIdLst>
    <p:sldId id="334" r:id="rId2"/>
    <p:sldId id="256" r:id="rId3"/>
    <p:sldId id="313" r:id="rId4"/>
    <p:sldId id="312" r:id="rId5"/>
    <p:sldId id="259" r:id="rId6"/>
    <p:sldId id="260" r:id="rId7"/>
    <p:sldId id="257" r:id="rId8"/>
    <p:sldId id="261" r:id="rId9"/>
    <p:sldId id="263" r:id="rId10"/>
    <p:sldId id="264" r:id="rId11"/>
    <p:sldId id="265" r:id="rId12"/>
    <p:sldId id="266" r:id="rId13"/>
    <p:sldId id="258" r:id="rId14"/>
    <p:sldId id="268" r:id="rId15"/>
    <p:sldId id="269" r:id="rId16"/>
    <p:sldId id="270" r:id="rId17"/>
    <p:sldId id="272" r:id="rId18"/>
    <p:sldId id="273" r:id="rId19"/>
    <p:sldId id="315" r:id="rId20"/>
    <p:sldId id="316" r:id="rId21"/>
    <p:sldId id="317" r:id="rId22"/>
    <p:sldId id="318" r:id="rId23"/>
    <p:sldId id="319" r:id="rId24"/>
    <p:sldId id="320" r:id="rId25"/>
    <p:sldId id="262" r:id="rId26"/>
    <p:sldId id="321" r:id="rId27"/>
    <p:sldId id="274" r:id="rId28"/>
    <p:sldId id="267" r:id="rId29"/>
    <p:sldId id="275" r:id="rId30"/>
    <p:sldId id="281" r:id="rId31"/>
    <p:sldId id="278" r:id="rId32"/>
    <p:sldId id="279" r:id="rId33"/>
    <p:sldId id="291" r:id="rId34"/>
    <p:sldId id="283" r:id="rId35"/>
    <p:sldId id="284" r:id="rId36"/>
    <p:sldId id="290" r:id="rId37"/>
    <p:sldId id="292" r:id="rId38"/>
    <p:sldId id="277" r:id="rId39"/>
    <p:sldId id="276" r:id="rId40"/>
    <p:sldId id="323" r:id="rId41"/>
    <p:sldId id="325" r:id="rId42"/>
    <p:sldId id="324" r:id="rId43"/>
    <p:sldId id="295" r:id="rId44"/>
    <p:sldId id="314" r:id="rId45"/>
    <p:sldId id="296" r:id="rId46"/>
    <p:sldId id="286" r:id="rId47"/>
    <p:sldId id="331" r:id="rId48"/>
    <p:sldId id="297" r:id="rId49"/>
    <p:sldId id="298" r:id="rId50"/>
    <p:sldId id="299" r:id="rId51"/>
    <p:sldId id="271" r:id="rId52"/>
    <p:sldId id="300" r:id="rId53"/>
    <p:sldId id="301" r:id="rId54"/>
    <p:sldId id="311" r:id="rId55"/>
    <p:sldId id="302" r:id="rId56"/>
    <p:sldId id="310" r:id="rId57"/>
    <p:sldId id="309" r:id="rId58"/>
    <p:sldId id="303" r:id="rId59"/>
    <p:sldId id="304" r:id="rId60"/>
    <p:sldId id="305" r:id="rId61"/>
    <p:sldId id="333" r:id="rId62"/>
    <p:sldId id="326" r:id="rId63"/>
    <p:sldId id="306" r:id="rId64"/>
    <p:sldId id="330" r:id="rId65"/>
    <p:sldId id="307" r:id="rId66"/>
    <p:sldId id="308" r:id="rId67"/>
    <p:sldId id="327" r:id="rId68"/>
    <p:sldId id="328" r:id="rId69"/>
    <p:sldId id="294" r:id="rId70"/>
    <p:sldId id="329"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1"/>
    <p:restoredTop sz="93274"/>
  </p:normalViewPr>
  <p:slideViewPr>
    <p:cSldViewPr snapToGrid="0" snapToObjects="1">
      <p:cViewPr varScale="1">
        <p:scale>
          <a:sx n="108" d="100"/>
          <a:sy n="108" d="100"/>
        </p:scale>
        <p:origin x="6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0813F2-795A-7D4E-8B6A-0AEE4178D337}" type="datetimeFigureOut">
              <a:rPr lang="en-US" smtClean="0"/>
              <a:t>10/2/22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9420D6-D5E0-1E46-A0A6-6BE735972233}" type="slidenum">
              <a:rPr lang="en-US" smtClean="0"/>
              <a:t>‹#›</a:t>
            </a:fld>
            <a:endParaRPr lang="en-US"/>
          </a:p>
        </p:txBody>
      </p:sp>
    </p:spTree>
    <p:extLst>
      <p:ext uri="{BB962C8B-B14F-4D97-AF65-F5344CB8AC3E}">
        <p14:creationId xmlns:p14="http://schemas.microsoft.com/office/powerpoint/2010/main" val="3120393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388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7783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9215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5394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0e578be0c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g40e578be0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80969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3729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09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7545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9231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12114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33853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9007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55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2372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51758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3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323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759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4484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5403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5333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37de68d908_0_2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9" name="Google Shape;339;g37de68d908_0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90161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804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53201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ccfd3fc44_0_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3ccfd3fc44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00112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51054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33868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044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3603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4266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6889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1" name="Google Shape;39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114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0290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80705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24227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8592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1270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2" name="Google Shape;18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084745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97471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45952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7301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72196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10883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225718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67741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70714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952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18104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77289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1594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2d04c377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2d04c377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g32d04c3777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Tree>
    <p:extLst>
      <p:ext uri="{BB962C8B-B14F-4D97-AF65-F5344CB8AC3E}">
        <p14:creationId xmlns:p14="http://schemas.microsoft.com/office/powerpoint/2010/main" val="31358263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6667a5b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6667a5bec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46667a5b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Tree>
    <p:extLst>
      <p:ext uri="{BB962C8B-B14F-4D97-AF65-F5344CB8AC3E}">
        <p14:creationId xmlns:p14="http://schemas.microsoft.com/office/powerpoint/2010/main" val="1977835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4604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45159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9422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1219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0E173-3AD7-B34E-AA23-29BD96571B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2B30B8D-0EB8-4A40-9875-4A36409210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C53DD6-2215-7C4A-AA1C-8F3C81DF2A9E}"/>
              </a:ext>
            </a:extLst>
          </p:cNvPr>
          <p:cNvSpPr>
            <a:spLocks noGrp="1"/>
          </p:cNvSpPr>
          <p:nvPr>
            <p:ph type="dt" sz="half" idx="10"/>
          </p:nvPr>
        </p:nvSpPr>
        <p:spPr/>
        <p:txBody>
          <a:bodyPr/>
          <a:lstStyle/>
          <a:p>
            <a:fld id="{9354D0E1-21A3-B541-A75C-9151B3507FB3}" type="datetimeFigureOut">
              <a:rPr lang="en-US" smtClean="0"/>
              <a:t>10/2/22</a:t>
            </a:fld>
            <a:endParaRPr lang="en-US"/>
          </a:p>
        </p:txBody>
      </p:sp>
      <p:sp>
        <p:nvSpPr>
          <p:cNvPr id="5" name="Footer Placeholder 4">
            <a:extLst>
              <a:ext uri="{FF2B5EF4-FFF2-40B4-BE49-F238E27FC236}">
                <a16:creationId xmlns:a16="http://schemas.microsoft.com/office/drawing/2014/main" id="{9FBF36A4-2DD0-9A4B-B30F-546A9841A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1E7F0-1925-7441-B065-3C17DEE82E32}"/>
              </a:ext>
            </a:extLst>
          </p:cNvPr>
          <p:cNvSpPr>
            <a:spLocks noGrp="1"/>
          </p:cNvSpPr>
          <p:nvPr>
            <p:ph type="sldNum" sz="quarter" idx="12"/>
          </p:nvPr>
        </p:nvSpPr>
        <p:spPr/>
        <p:txBody>
          <a:bodyPr/>
          <a:lstStyle/>
          <a:p>
            <a:fld id="{26FFA105-B772-834E-BF38-CC1AE8EEF84B}" type="slidenum">
              <a:rPr lang="en-US" smtClean="0"/>
              <a:t>‹#›</a:t>
            </a:fld>
            <a:endParaRPr lang="en-US"/>
          </a:p>
        </p:txBody>
      </p:sp>
    </p:spTree>
    <p:extLst>
      <p:ext uri="{BB962C8B-B14F-4D97-AF65-F5344CB8AC3E}">
        <p14:creationId xmlns:p14="http://schemas.microsoft.com/office/powerpoint/2010/main" val="381427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EDB41-6022-094F-BE75-8FFC335B60C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583CFD-06CE-B44F-BF39-A7638AB449F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02572-AB70-F041-9549-7D3077FFBB62}"/>
              </a:ext>
            </a:extLst>
          </p:cNvPr>
          <p:cNvSpPr>
            <a:spLocks noGrp="1"/>
          </p:cNvSpPr>
          <p:nvPr>
            <p:ph type="dt" sz="half" idx="10"/>
          </p:nvPr>
        </p:nvSpPr>
        <p:spPr/>
        <p:txBody>
          <a:bodyPr/>
          <a:lstStyle/>
          <a:p>
            <a:fld id="{9354D0E1-21A3-B541-A75C-9151B3507FB3}" type="datetimeFigureOut">
              <a:rPr lang="en-US" smtClean="0"/>
              <a:t>10/2/22</a:t>
            </a:fld>
            <a:endParaRPr lang="en-US"/>
          </a:p>
        </p:txBody>
      </p:sp>
      <p:sp>
        <p:nvSpPr>
          <p:cNvPr id="5" name="Footer Placeholder 4">
            <a:extLst>
              <a:ext uri="{FF2B5EF4-FFF2-40B4-BE49-F238E27FC236}">
                <a16:creationId xmlns:a16="http://schemas.microsoft.com/office/drawing/2014/main" id="{7BA004D3-CD4C-BE4C-ADD2-66607A30E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4C781-349A-544B-A7C5-19B6C8548E18}"/>
              </a:ext>
            </a:extLst>
          </p:cNvPr>
          <p:cNvSpPr>
            <a:spLocks noGrp="1"/>
          </p:cNvSpPr>
          <p:nvPr>
            <p:ph type="sldNum" sz="quarter" idx="12"/>
          </p:nvPr>
        </p:nvSpPr>
        <p:spPr/>
        <p:txBody>
          <a:bodyPr/>
          <a:lstStyle/>
          <a:p>
            <a:fld id="{26FFA105-B772-834E-BF38-CC1AE8EEF84B}" type="slidenum">
              <a:rPr lang="en-US" smtClean="0"/>
              <a:t>‹#›</a:t>
            </a:fld>
            <a:endParaRPr lang="en-US"/>
          </a:p>
        </p:txBody>
      </p:sp>
    </p:spTree>
    <p:extLst>
      <p:ext uri="{BB962C8B-B14F-4D97-AF65-F5344CB8AC3E}">
        <p14:creationId xmlns:p14="http://schemas.microsoft.com/office/powerpoint/2010/main" val="1286032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246550-59CF-AC4F-99BC-D8119D68D04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99D45C-063C-5949-B7D0-B50B30295EA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54284-7710-4446-9035-C0AC194A2685}"/>
              </a:ext>
            </a:extLst>
          </p:cNvPr>
          <p:cNvSpPr>
            <a:spLocks noGrp="1"/>
          </p:cNvSpPr>
          <p:nvPr>
            <p:ph type="dt" sz="half" idx="10"/>
          </p:nvPr>
        </p:nvSpPr>
        <p:spPr/>
        <p:txBody>
          <a:bodyPr/>
          <a:lstStyle/>
          <a:p>
            <a:fld id="{9354D0E1-21A3-B541-A75C-9151B3507FB3}" type="datetimeFigureOut">
              <a:rPr lang="en-US" smtClean="0"/>
              <a:t>10/2/22</a:t>
            </a:fld>
            <a:endParaRPr lang="en-US"/>
          </a:p>
        </p:txBody>
      </p:sp>
      <p:sp>
        <p:nvSpPr>
          <p:cNvPr id="5" name="Footer Placeholder 4">
            <a:extLst>
              <a:ext uri="{FF2B5EF4-FFF2-40B4-BE49-F238E27FC236}">
                <a16:creationId xmlns:a16="http://schemas.microsoft.com/office/drawing/2014/main" id="{1CF8DC58-6457-7F47-8B53-AF09EB843B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3554F8-2645-E849-8B2A-8D94DF99F65F}"/>
              </a:ext>
            </a:extLst>
          </p:cNvPr>
          <p:cNvSpPr>
            <a:spLocks noGrp="1"/>
          </p:cNvSpPr>
          <p:nvPr>
            <p:ph type="sldNum" sz="quarter" idx="12"/>
          </p:nvPr>
        </p:nvSpPr>
        <p:spPr/>
        <p:txBody>
          <a:bodyPr/>
          <a:lstStyle/>
          <a:p>
            <a:fld id="{26FFA105-B772-834E-BF38-CC1AE8EEF84B}" type="slidenum">
              <a:rPr lang="en-US" smtClean="0"/>
              <a:t>‹#›</a:t>
            </a:fld>
            <a:endParaRPr lang="en-US"/>
          </a:p>
        </p:txBody>
      </p:sp>
    </p:spTree>
    <p:extLst>
      <p:ext uri="{BB962C8B-B14F-4D97-AF65-F5344CB8AC3E}">
        <p14:creationId xmlns:p14="http://schemas.microsoft.com/office/powerpoint/2010/main" val="2207420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5FE30-DEF1-024D-BD6F-BA265A2EB9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8692FC-1E26-5A41-8414-E4E187B932C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9F6D5-6A4D-414F-A943-4ED0DF457A6E}"/>
              </a:ext>
            </a:extLst>
          </p:cNvPr>
          <p:cNvSpPr>
            <a:spLocks noGrp="1"/>
          </p:cNvSpPr>
          <p:nvPr>
            <p:ph type="dt" sz="half" idx="10"/>
          </p:nvPr>
        </p:nvSpPr>
        <p:spPr/>
        <p:txBody>
          <a:bodyPr/>
          <a:lstStyle/>
          <a:p>
            <a:fld id="{9354D0E1-21A3-B541-A75C-9151B3507FB3}" type="datetimeFigureOut">
              <a:rPr lang="en-US" smtClean="0"/>
              <a:t>10/2/22</a:t>
            </a:fld>
            <a:endParaRPr lang="en-US"/>
          </a:p>
        </p:txBody>
      </p:sp>
      <p:sp>
        <p:nvSpPr>
          <p:cNvPr id="5" name="Footer Placeholder 4">
            <a:extLst>
              <a:ext uri="{FF2B5EF4-FFF2-40B4-BE49-F238E27FC236}">
                <a16:creationId xmlns:a16="http://schemas.microsoft.com/office/drawing/2014/main" id="{BBE49AE6-626A-B147-9176-2E26E6218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BECF3F-C374-9446-8BA0-180368D3B304}"/>
              </a:ext>
            </a:extLst>
          </p:cNvPr>
          <p:cNvSpPr>
            <a:spLocks noGrp="1"/>
          </p:cNvSpPr>
          <p:nvPr>
            <p:ph type="sldNum" sz="quarter" idx="12"/>
          </p:nvPr>
        </p:nvSpPr>
        <p:spPr/>
        <p:txBody>
          <a:bodyPr/>
          <a:lstStyle/>
          <a:p>
            <a:fld id="{26FFA105-B772-834E-BF38-CC1AE8EEF84B}" type="slidenum">
              <a:rPr lang="en-US" smtClean="0"/>
              <a:t>‹#›</a:t>
            </a:fld>
            <a:endParaRPr lang="en-US"/>
          </a:p>
        </p:txBody>
      </p:sp>
    </p:spTree>
    <p:extLst>
      <p:ext uri="{BB962C8B-B14F-4D97-AF65-F5344CB8AC3E}">
        <p14:creationId xmlns:p14="http://schemas.microsoft.com/office/powerpoint/2010/main" val="3723401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32978-2EC4-5740-84E0-D4B64D42C7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7F9A402-FAC3-4343-A895-58C7710E29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9FCB9CD-85F0-5A43-B0CF-B3BB57905812}"/>
              </a:ext>
            </a:extLst>
          </p:cNvPr>
          <p:cNvSpPr>
            <a:spLocks noGrp="1"/>
          </p:cNvSpPr>
          <p:nvPr>
            <p:ph type="dt" sz="half" idx="10"/>
          </p:nvPr>
        </p:nvSpPr>
        <p:spPr/>
        <p:txBody>
          <a:bodyPr/>
          <a:lstStyle/>
          <a:p>
            <a:fld id="{9354D0E1-21A3-B541-A75C-9151B3507FB3}" type="datetimeFigureOut">
              <a:rPr lang="en-US" smtClean="0"/>
              <a:t>10/2/22</a:t>
            </a:fld>
            <a:endParaRPr lang="en-US"/>
          </a:p>
        </p:txBody>
      </p:sp>
      <p:sp>
        <p:nvSpPr>
          <p:cNvPr id="5" name="Footer Placeholder 4">
            <a:extLst>
              <a:ext uri="{FF2B5EF4-FFF2-40B4-BE49-F238E27FC236}">
                <a16:creationId xmlns:a16="http://schemas.microsoft.com/office/drawing/2014/main" id="{F0FF7FAF-58F4-BB40-9ED6-8B6B4816E0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C9900-0F03-8345-8D9F-A86FF9A19D81}"/>
              </a:ext>
            </a:extLst>
          </p:cNvPr>
          <p:cNvSpPr>
            <a:spLocks noGrp="1"/>
          </p:cNvSpPr>
          <p:nvPr>
            <p:ph type="sldNum" sz="quarter" idx="12"/>
          </p:nvPr>
        </p:nvSpPr>
        <p:spPr/>
        <p:txBody>
          <a:bodyPr/>
          <a:lstStyle/>
          <a:p>
            <a:fld id="{26FFA105-B772-834E-BF38-CC1AE8EEF84B}" type="slidenum">
              <a:rPr lang="en-US" smtClean="0"/>
              <a:t>‹#›</a:t>
            </a:fld>
            <a:endParaRPr lang="en-US"/>
          </a:p>
        </p:txBody>
      </p:sp>
    </p:spTree>
    <p:extLst>
      <p:ext uri="{BB962C8B-B14F-4D97-AF65-F5344CB8AC3E}">
        <p14:creationId xmlns:p14="http://schemas.microsoft.com/office/powerpoint/2010/main" val="3913288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EC35-6A72-FB44-8821-D674F03FE2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7C7E97-8144-8142-B3AB-21C73CC8D68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22DCD1-0C6B-114C-9B25-FD836D59C22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C0E607-4C9B-F24A-A292-F7108048B8EE}"/>
              </a:ext>
            </a:extLst>
          </p:cNvPr>
          <p:cNvSpPr>
            <a:spLocks noGrp="1"/>
          </p:cNvSpPr>
          <p:nvPr>
            <p:ph type="dt" sz="half" idx="10"/>
          </p:nvPr>
        </p:nvSpPr>
        <p:spPr/>
        <p:txBody>
          <a:bodyPr/>
          <a:lstStyle/>
          <a:p>
            <a:fld id="{9354D0E1-21A3-B541-A75C-9151B3507FB3}" type="datetimeFigureOut">
              <a:rPr lang="en-US" smtClean="0"/>
              <a:t>10/2/22</a:t>
            </a:fld>
            <a:endParaRPr lang="en-US"/>
          </a:p>
        </p:txBody>
      </p:sp>
      <p:sp>
        <p:nvSpPr>
          <p:cNvPr id="6" name="Footer Placeholder 5">
            <a:extLst>
              <a:ext uri="{FF2B5EF4-FFF2-40B4-BE49-F238E27FC236}">
                <a16:creationId xmlns:a16="http://schemas.microsoft.com/office/drawing/2014/main" id="{10DB72AE-7C54-8048-905B-161A024F7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168C8-BAFC-E441-B7D9-AED6B2E9A4B7}"/>
              </a:ext>
            </a:extLst>
          </p:cNvPr>
          <p:cNvSpPr>
            <a:spLocks noGrp="1"/>
          </p:cNvSpPr>
          <p:nvPr>
            <p:ph type="sldNum" sz="quarter" idx="12"/>
          </p:nvPr>
        </p:nvSpPr>
        <p:spPr/>
        <p:txBody>
          <a:bodyPr/>
          <a:lstStyle/>
          <a:p>
            <a:fld id="{26FFA105-B772-834E-BF38-CC1AE8EEF84B}" type="slidenum">
              <a:rPr lang="en-US" smtClean="0"/>
              <a:t>‹#›</a:t>
            </a:fld>
            <a:endParaRPr lang="en-US"/>
          </a:p>
        </p:txBody>
      </p:sp>
    </p:spTree>
    <p:extLst>
      <p:ext uri="{BB962C8B-B14F-4D97-AF65-F5344CB8AC3E}">
        <p14:creationId xmlns:p14="http://schemas.microsoft.com/office/powerpoint/2010/main" val="3698224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3E53B-0850-794F-8E2F-EAA1B9AB42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998834-3A81-0545-A711-4D9CC52CE7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B6914C2-9CA3-734A-9E49-F4DDD709603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48DDE4-52A2-594B-A877-BAABB92710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6F2F9D-BFFF-7745-88B0-1BB02DCC887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4AEB30B-BEAF-8C42-A9D9-7A2E964FEF7D}"/>
              </a:ext>
            </a:extLst>
          </p:cNvPr>
          <p:cNvSpPr>
            <a:spLocks noGrp="1"/>
          </p:cNvSpPr>
          <p:nvPr>
            <p:ph type="dt" sz="half" idx="10"/>
          </p:nvPr>
        </p:nvSpPr>
        <p:spPr/>
        <p:txBody>
          <a:bodyPr/>
          <a:lstStyle/>
          <a:p>
            <a:fld id="{9354D0E1-21A3-B541-A75C-9151B3507FB3}" type="datetimeFigureOut">
              <a:rPr lang="en-US" smtClean="0"/>
              <a:t>10/2/22</a:t>
            </a:fld>
            <a:endParaRPr lang="en-US"/>
          </a:p>
        </p:txBody>
      </p:sp>
      <p:sp>
        <p:nvSpPr>
          <p:cNvPr id="8" name="Footer Placeholder 7">
            <a:extLst>
              <a:ext uri="{FF2B5EF4-FFF2-40B4-BE49-F238E27FC236}">
                <a16:creationId xmlns:a16="http://schemas.microsoft.com/office/drawing/2014/main" id="{391B2431-15A1-954F-91C7-D6C5A7D3FC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68926E-E848-8741-970D-7C413E4E6EC1}"/>
              </a:ext>
            </a:extLst>
          </p:cNvPr>
          <p:cNvSpPr>
            <a:spLocks noGrp="1"/>
          </p:cNvSpPr>
          <p:nvPr>
            <p:ph type="sldNum" sz="quarter" idx="12"/>
          </p:nvPr>
        </p:nvSpPr>
        <p:spPr/>
        <p:txBody>
          <a:bodyPr/>
          <a:lstStyle/>
          <a:p>
            <a:fld id="{26FFA105-B772-834E-BF38-CC1AE8EEF84B}" type="slidenum">
              <a:rPr lang="en-US" smtClean="0"/>
              <a:t>‹#›</a:t>
            </a:fld>
            <a:endParaRPr lang="en-US"/>
          </a:p>
        </p:txBody>
      </p:sp>
    </p:spTree>
    <p:extLst>
      <p:ext uri="{BB962C8B-B14F-4D97-AF65-F5344CB8AC3E}">
        <p14:creationId xmlns:p14="http://schemas.microsoft.com/office/powerpoint/2010/main" val="39579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4EDF1-082B-0A4D-A603-BFF23D059C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31079A7-2B61-5D4D-82D7-87489CDEA0F7}"/>
              </a:ext>
            </a:extLst>
          </p:cNvPr>
          <p:cNvSpPr>
            <a:spLocks noGrp="1"/>
          </p:cNvSpPr>
          <p:nvPr>
            <p:ph type="dt" sz="half" idx="10"/>
          </p:nvPr>
        </p:nvSpPr>
        <p:spPr/>
        <p:txBody>
          <a:bodyPr/>
          <a:lstStyle/>
          <a:p>
            <a:fld id="{9354D0E1-21A3-B541-A75C-9151B3507FB3}" type="datetimeFigureOut">
              <a:rPr lang="en-US" smtClean="0"/>
              <a:t>10/2/22</a:t>
            </a:fld>
            <a:endParaRPr lang="en-US"/>
          </a:p>
        </p:txBody>
      </p:sp>
      <p:sp>
        <p:nvSpPr>
          <p:cNvPr id="4" name="Footer Placeholder 3">
            <a:extLst>
              <a:ext uri="{FF2B5EF4-FFF2-40B4-BE49-F238E27FC236}">
                <a16:creationId xmlns:a16="http://schemas.microsoft.com/office/drawing/2014/main" id="{85BAC2D7-5E47-354E-8714-464F60A6C1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D88EF9-722A-1348-9BF7-DA4C6F5D24BD}"/>
              </a:ext>
            </a:extLst>
          </p:cNvPr>
          <p:cNvSpPr>
            <a:spLocks noGrp="1"/>
          </p:cNvSpPr>
          <p:nvPr>
            <p:ph type="sldNum" sz="quarter" idx="12"/>
          </p:nvPr>
        </p:nvSpPr>
        <p:spPr/>
        <p:txBody>
          <a:bodyPr/>
          <a:lstStyle/>
          <a:p>
            <a:fld id="{26FFA105-B772-834E-BF38-CC1AE8EEF84B}" type="slidenum">
              <a:rPr lang="en-US" smtClean="0"/>
              <a:t>‹#›</a:t>
            </a:fld>
            <a:endParaRPr lang="en-US"/>
          </a:p>
        </p:txBody>
      </p:sp>
    </p:spTree>
    <p:extLst>
      <p:ext uri="{BB962C8B-B14F-4D97-AF65-F5344CB8AC3E}">
        <p14:creationId xmlns:p14="http://schemas.microsoft.com/office/powerpoint/2010/main" val="4122842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030B67-0FBF-164D-ABC9-A19EFBD224EF}"/>
              </a:ext>
            </a:extLst>
          </p:cNvPr>
          <p:cNvSpPr>
            <a:spLocks noGrp="1"/>
          </p:cNvSpPr>
          <p:nvPr>
            <p:ph type="dt" sz="half" idx="10"/>
          </p:nvPr>
        </p:nvSpPr>
        <p:spPr/>
        <p:txBody>
          <a:bodyPr/>
          <a:lstStyle/>
          <a:p>
            <a:fld id="{9354D0E1-21A3-B541-A75C-9151B3507FB3}" type="datetimeFigureOut">
              <a:rPr lang="en-US" smtClean="0"/>
              <a:t>10/2/22</a:t>
            </a:fld>
            <a:endParaRPr lang="en-US"/>
          </a:p>
        </p:txBody>
      </p:sp>
      <p:sp>
        <p:nvSpPr>
          <p:cNvPr id="3" name="Footer Placeholder 2">
            <a:extLst>
              <a:ext uri="{FF2B5EF4-FFF2-40B4-BE49-F238E27FC236}">
                <a16:creationId xmlns:a16="http://schemas.microsoft.com/office/drawing/2014/main" id="{C8E53057-4D42-DE47-A78F-3257A6FE75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55717A3-6741-394B-B255-B234FC0ACE92}"/>
              </a:ext>
            </a:extLst>
          </p:cNvPr>
          <p:cNvSpPr>
            <a:spLocks noGrp="1"/>
          </p:cNvSpPr>
          <p:nvPr>
            <p:ph type="sldNum" sz="quarter" idx="12"/>
          </p:nvPr>
        </p:nvSpPr>
        <p:spPr/>
        <p:txBody>
          <a:bodyPr/>
          <a:lstStyle/>
          <a:p>
            <a:fld id="{26FFA105-B772-834E-BF38-CC1AE8EEF84B}" type="slidenum">
              <a:rPr lang="en-US" smtClean="0"/>
              <a:t>‹#›</a:t>
            </a:fld>
            <a:endParaRPr lang="en-US"/>
          </a:p>
        </p:txBody>
      </p:sp>
    </p:spTree>
    <p:extLst>
      <p:ext uri="{BB962C8B-B14F-4D97-AF65-F5344CB8AC3E}">
        <p14:creationId xmlns:p14="http://schemas.microsoft.com/office/powerpoint/2010/main" val="4132035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3BC83-D6FC-0D4B-8CFE-7B81B1C6B1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7BFD5F-8CEE-394A-BF32-58007C6F33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D2AAD9-452A-334B-8E4D-2BA515B775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DE169D6-E170-894D-83CB-8BF049E6D73B}"/>
              </a:ext>
            </a:extLst>
          </p:cNvPr>
          <p:cNvSpPr>
            <a:spLocks noGrp="1"/>
          </p:cNvSpPr>
          <p:nvPr>
            <p:ph type="dt" sz="half" idx="10"/>
          </p:nvPr>
        </p:nvSpPr>
        <p:spPr/>
        <p:txBody>
          <a:bodyPr/>
          <a:lstStyle/>
          <a:p>
            <a:fld id="{9354D0E1-21A3-B541-A75C-9151B3507FB3}" type="datetimeFigureOut">
              <a:rPr lang="en-US" smtClean="0"/>
              <a:t>10/2/22</a:t>
            </a:fld>
            <a:endParaRPr lang="en-US"/>
          </a:p>
        </p:txBody>
      </p:sp>
      <p:sp>
        <p:nvSpPr>
          <p:cNvPr id="6" name="Footer Placeholder 5">
            <a:extLst>
              <a:ext uri="{FF2B5EF4-FFF2-40B4-BE49-F238E27FC236}">
                <a16:creationId xmlns:a16="http://schemas.microsoft.com/office/drawing/2014/main" id="{1219C892-5467-984F-BAE4-A015B2D70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B46D8E-9C2A-4B4F-9148-9670B8E56578}"/>
              </a:ext>
            </a:extLst>
          </p:cNvPr>
          <p:cNvSpPr>
            <a:spLocks noGrp="1"/>
          </p:cNvSpPr>
          <p:nvPr>
            <p:ph type="sldNum" sz="quarter" idx="12"/>
          </p:nvPr>
        </p:nvSpPr>
        <p:spPr/>
        <p:txBody>
          <a:bodyPr/>
          <a:lstStyle/>
          <a:p>
            <a:fld id="{26FFA105-B772-834E-BF38-CC1AE8EEF84B}" type="slidenum">
              <a:rPr lang="en-US" smtClean="0"/>
              <a:t>‹#›</a:t>
            </a:fld>
            <a:endParaRPr lang="en-US"/>
          </a:p>
        </p:txBody>
      </p:sp>
    </p:spTree>
    <p:extLst>
      <p:ext uri="{BB962C8B-B14F-4D97-AF65-F5344CB8AC3E}">
        <p14:creationId xmlns:p14="http://schemas.microsoft.com/office/powerpoint/2010/main" val="2867765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35D4E-1E89-5347-BF9C-FF8B1730F5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0F588F-70E9-6049-B17C-FF81AD6855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4D0B38-7AA0-594B-8B54-B2C8D1F7FE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2BD8810-A99C-7A40-9F5B-95FAC3692FDA}"/>
              </a:ext>
            </a:extLst>
          </p:cNvPr>
          <p:cNvSpPr>
            <a:spLocks noGrp="1"/>
          </p:cNvSpPr>
          <p:nvPr>
            <p:ph type="dt" sz="half" idx="10"/>
          </p:nvPr>
        </p:nvSpPr>
        <p:spPr/>
        <p:txBody>
          <a:bodyPr/>
          <a:lstStyle/>
          <a:p>
            <a:fld id="{9354D0E1-21A3-B541-A75C-9151B3507FB3}" type="datetimeFigureOut">
              <a:rPr lang="en-US" smtClean="0"/>
              <a:t>10/2/22</a:t>
            </a:fld>
            <a:endParaRPr lang="en-US"/>
          </a:p>
        </p:txBody>
      </p:sp>
      <p:sp>
        <p:nvSpPr>
          <p:cNvPr id="6" name="Footer Placeholder 5">
            <a:extLst>
              <a:ext uri="{FF2B5EF4-FFF2-40B4-BE49-F238E27FC236}">
                <a16:creationId xmlns:a16="http://schemas.microsoft.com/office/drawing/2014/main" id="{27B67DBF-DED9-164B-996F-698261EC76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435846-23BD-7644-9CD9-1C5D48626E54}"/>
              </a:ext>
            </a:extLst>
          </p:cNvPr>
          <p:cNvSpPr>
            <a:spLocks noGrp="1"/>
          </p:cNvSpPr>
          <p:nvPr>
            <p:ph type="sldNum" sz="quarter" idx="12"/>
          </p:nvPr>
        </p:nvSpPr>
        <p:spPr/>
        <p:txBody>
          <a:bodyPr/>
          <a:lstStyle/>
          <a:p>
            <a:fld id="{26FFA105-B772-834E-BF38-CC1AE8EEF84B}" type="slidenum">
              <a:rPr lang="en-US" smtClean="0"/>
              <a:t>‹#›</a:t>
            </a:fld>
            <a:endParaRPr lang="en-US"/>
          </a:p>
        </p:txBody>
      </p:sp>
    </p:spTree>
    <p:extLst>
      <p:ext uri="{BB962C8B-B14F-4D97-AF65-F5344CB8AC3E}">
        <p14:creationId xmlns:p14="http://schemas.microsoft.com/office/powerpoint/2010/main" val="4469600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D4EC16-4624-3D42-89EA-52F9E8F82A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4C6C0A9-E41F-DC4B-A8B9-EF6608F400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38896-1D36-7443-AE3F-AEB43B8A6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54D0E1-21A3-B541-A75C-9151B3507FB3}" type="datetimeFigureOut">
              <a:rPr lang="en-US" smtClean="0"/>
              <a:t>10/2/22</a:t>
            </a:fld>
            <a:endParaRPr lang="en-US"/>
          </a:p>
        </p:txBody>
      </p:sp>
      <p:sp>
        <p:nvSpPr>
          <p:cNvPr id="5" name="Footer Placeholder 4">
            <a:extLst>
              <a:ext uri="{FF2B5EF4-FFF2-40B4-BE49-F238E27FC236}">
                <a16:creationId xmlns:a16="http://schemas.microsoft.com/office/drawing/2014/main" id="{4510C12A-2EA0-354D-AD48-AA48CF0ACF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DFCE4A8-6EAC-D146-847F-6C626277DF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FFA105-B772-834E-BF38-CC1AE8EEF84B}" type="slidenum">
              <a:rPr lang="en-US" smtClean="0"/>
              <a:t>‹#›</a:t>
            </a:fld>
            <a:endParaRPr lang="en-US"/>
          </a:p>
        </p:txBody>
      </p:sp>
    </p:spTree>
    <p:extLst>
      <p:ext uri="{BB962C8B-B14F-4D97-AF65-F5344CB8AC3E}">
        <p14:creationId xmlns:p14="http://schemas.microsoft.com/office/powerpoint/2010/main" val="1890391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kdnuggets.com/2017/02/stacking-models-imropved-predictions.html"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hyperlink" Target="https://xgboost.readthedocs.io/en/latest/model.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homes.cs.washington.edu/~tqchen/pdf/BoostedTree.pdf" TargetMode="External"/><Relationship Id="rId4" Type="http://schemas.openxmlformats.org/officeDocument/2006/relationships/hyperlink" Target="https://statweb.stanford.edu/~jhf/ftp/trebst.pdf"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en.wikipedia.org/wiki/Xgboost" TargetMode="External"/><Relationship Id="rId3" Type="http://schemas.openxmlformats.org/officeDocument/2006/relationships/hyperlink" Target="https://arxiv.org/abs/1505.01866" TargetMode="External"/><Relationship Id="rId7" Type="http://schemas.openxmlformats.org/officeDocument/2006/relationships/hyperlink" Target="https://en.wikipedia.org/wiki/Gradient_boostin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www.quora.com/What-is-the-difference-between-the-R-gbm-gradient-boosting-machine-and-xgboost-extreme-gradient-boosting" TargetMode="External"/><Relationship Id="rId5" Type="http://schemas.openxmlformats.org/officeDocument/2006/relationships/hyperlink" Target="https://www.analyticsvidhya.com/blog/2016/03/complete-guide-parameter-tuning-xgboost-with-codes-python/" TargetMode="External"/><Relationship Id="rId4" Type="http://schemas.openxmlformats.org/officeDocument/2006/relationships/hyperlink" Target="http://zhanpengfang.github.io/418home.html" TargetMode="External"/><Relationship Id="rId9" Type="http://schemas.openxmlformats.org/officeDocument/2006/relationships/hyperlink" Target="http://www.becomingadatascientist.com/2016/08/06/boosting-in-machine-learning-as-a-metaphor-for-diverse-teams/#comment-2749"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ww.datacamp.com/community/tutorials/recommender-systems-python"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github.com/amzn/amazon-dsstn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0.tiff"/><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2.xml"/><Relationship Id="rId4" Type="http://schemas.openxmlformats.org/officeDocument/2006/relationships/image" Target="../media/image71.tiff"/></Relationships>
</file>

<file path=ppt/slides/_rels/slide39.xml.rels><?xml version="1.0" encoding="UTF-8" standalone="yes"?>
<Relationships xmlns="http://schemas.openxmlformats.org/package/2006/relationships"><Relationship Id="rId2" Type="http://schemas.openxmlformats.org/officeDocument/2006/relationships/image" Target="../media/image7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5.tiff"/><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2.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image" Target="../media/image78.png"/><Relationship Id="rId7" Type="http://schemas.openxmlformats.org/officeDocument/2006/relationships/image" Target="../media/image82.jp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g"/><Relationship Id="rId4" Type="http://schemas.openxmlformats.org/officeDocument/2006/relationships/image" Target="../media/image79.jp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86.tiff"/><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8.tiff"/><Relationship Id="rId4" Type="http://schemas.openxmlformats.org/officeDocument/2006/relationships/image" Target="../media/image87.tiff"/></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s://en.wikipedia.org/wiki/Long_short-term_memory" TargetMode="External"/><Relationship Id="rId7"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hyperlink" Target="http://people.idsia.ch/~juergen/" TargetMode="External"/><Relationship Id="rId5" Type="http://schemas.openxmlformats.org/officeDocument/2006/relationships/hyperlink" Target="http://www.bioinf.jku.at/people/hochreiter/" TargetMode="Externa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png"/><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people.csail.mit.edu/dsontag/courses/pgm13/slides/BleiNgJordan2003.pdf" TargetMode="External"/><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hyperlink" Target="https://eight2late.wordpress.com/2015/09/29/a-gentle-introduction-to-topic-modeling-using-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55.xml.rels><?xml version="1.0" encoding="UTF-8" standalone="yes"?>
<Relationships xmlns="http://schemas.openxmlformats.org/package/2006/relationships"><Relationship Id="rId3" Type="http://schemas.openxmlformats.org/officeDocument/2006/relationships/image" Target="../media/image100.tif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01.tif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cs.stanford.edu/~quocle/" TargetMode="External"/><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hyperlink" Target="https://arxiv.org/pdf/1609.08144v2.pdf" TargetMode="External"/><Relationship Id="rId4" Type="http://schemas.openxmlformats.org/officeDocument/2006/relationships/image" Target="../media/image102.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hyperlink" Target="https://huggingface.co/transformers/" TargetMode="Externa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104.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en.wikipedia.org/wiki/Ian_Goodfellow" TargetMode="External"/><Relationship Id="rId7" Type="http://schemas.openxmlformats.org/officeDocument/2006/relationships/image" Target="../media/image107.tiff"/><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hyperlink" Target="https://arxiv.org/pdf/1406.2661v1.pdf"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109.png"/></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hyperlink" Target="https://www.youtube.com/watch?v=QqLcniN2VAk" TargetMode="External"/><Relationship Id="rId5" Type="http://schemas.openxmlformats.org/officeDocument/2006/relationships/hyperlink" Target="https://www.kdnuggets.com/2017/12/interview-rich-sutton-reinforcement-learning.html" TargetMode="External"/><Relationship Id="rId4" Type="http://schemas.openxmlformats.org/officeDocument/2006/relationships/hyperlink" Target="http://www.incompleteideas.net/"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towardsdatascience.com/introduction-to-various-reinforcement-learning-algorithms-i-q-learning-sarsa-dqn-ddpg-72a5e0cb6287" TargetMode="External"/><Relationship Id="rId2" Type="http://schemas.openxmlformats.org/officeDocument/2006/relationships/hyperlink" Target="https://www.youtube.com/watch?v=ul6B2oFPNDM" TargetMode="External"/><Relationship Id="rId1" Type="http://schemas.openxmlformats.org/officeDocument/2006/relationships/slideLayout" Target="../slideLayouts/slideLayout2.xml"/><Relationship Id="rId6" Type="http://schemas.openxmlformats.org/officeDocument/2006/relationships/hyperlink" Target="https://code.fb.com/ml-applications/horizon/" TargetMode="External"/><Relationship Id="rId5" Type="http://schemas.openxmlformats.org/officeDocument/2006/relationships/hyperlink" Target="https://arxiv.org/abs/1707.01495" TargetMode="External"/><Relationship Id="rId4" Type="http://schemas.openxmlformats.org/officeDocument/2006/relationships/hyperlink" Target="https://towardsdatascience.com/introduction-to-various-reinforcement-learning-algorithms-part-ii-trpo-ppo-87f2c5919bb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ED202D-A1C0-394A-90D7-AC2CEBC07C89}"/>
              </a:ext>
            </a:extLst>
          </p:cNvPr>
          <p:cNvSpPr txBox="1"/>
          <p:nvPr/>
        </p:nvSpPr>
        <p:spPr>
          <a:xfrm>
            <a:off x="152400" y="1997839"/>
            <a:ext cx="11868912" cy="646331"/>
          </a:xfrm>
          <a:prstGeom prst="rect">
            <a:avLst/>
          </a:prstGeom>
          <a:noFill/>
        </p:spPr>
        <p:txBody>
          <a:bodyPr wrap="square" rtlCol="0">
            <a:spAutoFit/>
          </a:bodyPr>
          <a:lstStyle/>
          <a:p>
            <a:pPr algn="ctr"/>
            <a:r>
              <a:rPr lang="en-US" sz="3600" b="1" dirty="0">
                <a:latin typeface="Arial" panose="020B0604020202020204" pitchFamily="34" charset="0"/>
                <a:cs typeface="Arial" panose="020B0604020202020204" pitchFamily="34" charset="0"/>
              </a:rPr>
              <a:t>Overview of Machine Learning Models</a:t>
            </a:r>
          </a:p>
        </p:txBody>
      </p:sp>
    </p:spTree>
    <p:extLst>
      <p:ext uri="{BB962C8B-B14F-4D97-AF65-F5344CB8AC3E}">
        <p14:creationId xmlns:p14="http://schemas.microsoft.com/office/powerpoint/2010/main" val="220648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8"/>
          <p:cNvSpPr txBox="1"/>
          <p:nvPr/>
        </p:nvSpPr>
        <p:spPr>
          <a:xfrm>
            <a:off x="224588" y="272715"/>
            <a:ext cx="10379243" cy="33547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Multinomial logistic regression</a:t>
            </a:r>
            <a:endParaRPr sz="32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generalizes logistic regression to multiclass problems, i.e. with more than two possible discrete outcomes.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output number may have values 1,2,3, …K)</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Multinomial logistic regression is known by a variety of other names, including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polytomous LR,</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multiclass LR,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softmax regression,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multinomial logit,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maximum entropy (MaxEnt) classifier,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conditional maximum entropy model</a:t>
            </a:r>
            <a:endParaRPr/>
          </a:p>
        </p:txBody>
      </p:sp>
      <p:sp>
        <p:nvSpPr>
          <p:cNvPr id="136" name="Google Shape;136;p18"/>
          <p:cNvSpPr txBox="1"/>
          <p:nvPr/>
        </p:nvSpPr>
        <p:spPr>
          <a:xfrm>
            <a:off x="224588" y="4844714"/>
            <a:ext cx="8181475"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function on the right is a variation of </a:t>
            </a:r>
            <a:r>
              <a:rPr lang="en-US" sz="1800" b="1">
                <a:solidFill>
                  <a:srgbClr val="0070C0"/>
                </a:solidFill>
                <a:latin typeface="Calibri"/>
                <a:ea typeface="Calibri"/>
                <a:cs typeface="Calibri"/>
                <a:sym typeface="Calibri"/>
              </a:rPr>
              <a:t>softmax</a:t>
            </a:r>
            <a:r>
              <a:rPr lang="en-US" sz="1800">
                <a:solidFill>
                  <a:srgbClr val="0070C0"/>
                </a:solidFill>
                <a:latin typeface="Calibri"/>
                <a:ea typeface="Calibri"/>
                <a:cs typeface="Calibri"/>
                <a:sym typeface="Calibri"/>
              </a:rPr>
              <a:t> </a:t>
            </a:r>
            <a:r>
              <a:rPr lang="en-US" sz="1800">
                <a:solidFill>
                  <a:schemeClr val="dk1"/>
                </a:solidFill>
                <a:latin typeface="Calibri"/>
                <a:ea typeface="Calibri"/>
                <a:cs typeface="Calibri"/>
                <a:sym typeface="Calibri"/>
              </a:rPr>
              <a:t>function.</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It is called this way because the effect of exponentiating the values is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to exaggerate the differences between them.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As a result, softmax() will return a value close to 0 whenever x is significantly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less than the maximum of all the values, and will return a value close to 1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when applied to the maximum value.</a:t>
            </a:r>
            <a:endParaRPr/>
          </a:p>
        </p:txBody>
      </p:sp>
      <p:pic>
        <p:nvPicPr>
          <p:cNvPr id="137" name="Google Shape;137;p18"/>
          <p:cNvPicPr preferRelativeResize="0"/>
          <p:nvPr/>
        </p:nvPicPr>
        <p:blipFill rotWithShape="1">
          <a:blip r:embed="rId3">
            <a:alphaModFix/>
          </a:blip>
          <a:srcRect/>
          <a:stretch/>
        </p:blipFill>
        <p:spPr>
          <a:xfrm>
            <a:off x="8406063" y="3732107"/>
            <a:ext cx="3429000" cy="736600"/>
          </a:xfrm>
          <a:prstGeom prst="rect">
            <a:avLst/>
          </a:prstGeom>
          <a:noFill/>
          <a:ln>
            <a:noFill/>
          </a:ln>
        </p:spPr>
      </p:pic>
      <p:pic>
        <p:nvPicPr>
          <p:cNvPr id="138" name="Google Shape;138;p18"/>
          <p:cNvPicPr preferRelativeResize="0"/>
          <p:nvPr/>
        </p:nvPicPr>
        <p:blipFill rotWithShape="1">
          <a:blip r:embed="rId4">
            <a:alphaModFix/>
          </a:blip>
          <a:srcRect/>
          <a:stretch/>
        </p:blipFill>
        <p:spPr>
          <a:xfrm>
            <a:off x="224588" y="3659248"/>
            <a:ext cx="2832100" cy="825500"/>
          </a:xfrm>
          <a:prstGeom prst="rect">
            <a:avLst/>
          </a:prstGeom>
          <a:noFill/>
          <a:ln>
            <a:noFill/>
          </a:ln>
        </p:spPr>
      </p:pic>
    </p:spTree>
    <p:extLst>
      <p:ext uri="{BB962C8B-B14F-4D97-AF65-F5344CB8AC3E}">
        <p14:creationId xmlns:p14="http://schemas.microsoft.com/office/powerpoint/2010/main" val="1538207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4352081" y="843340"/>
            <a:ext cx="7839919"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The original SVM algorithm was invented by Vladimir N. Vapnik and Alexey Ya. Chervonenkis in 1963. In 1992, Bernhard E. Boser, Isabelle M. Guyon and Vladimir N. Vapnik suggested a way to create nonlinear classifiers by applying the kernel trick to maximum-margin hyperplanes.</a:t>
            </a:r>
            <a:endParaRPr/>
          </a:p>
        </p:txBody>
      </p:sp>
      <p:pic>
        <p:nvPicPr>
          <p:cNvPr id="89" name="Google Shape;89;p13"/>
          <p:cNvPicPr preferRelativeResize="0"/>
          <p:nvPr/>
        </p:nvPicPr>
        <p:blipFill rotWithShape="1">
          <a:blip r:embed="rId3">
            <a:alphaModFix/>
          </a:blip>
          <a:srcRect/>
          <a:stretch/>
        </p:blipFill>
        <p:spPr>
          <a:xfrm>
            <a:off x="0" y="0"/>
            <a:ext cx="2413000" cy="2413000"/>
          </a:xfrm>
          <a:prstGeom prst="rect">
            <a:avLst/>
          </a:prstGeom>
          <a:noFill/>
          <a:ln>
            <a:noFill/>
          </a:ln>
        </p:spPr>
      </p:pic>
      <p:sp>
        <p:nvSpPr>
          <p:cNvPr id="90" name="Google Shape;90;p13"/>
          <p:cNvSpPr txBox="1"/>
          <p:nvPr/>
        </p:nvSpPr>
        <p:spPr>
          <a:xfrm>
            <a:off x="0" y="2413000"/>
            <a:ext cx="222233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Vladimir N. Vapnik</a:t>
            </a:r>
            <a:endParaRPr sz="1800">
              <a:solidFill>
                <a:schemeClr val="dk1"/>
              </a:solidFill>
              <a:latin typeface="Calibri"/>
              <a:ea typeface="Calibri"/>
              <a:cs typeface="Calibri"/>
              <a:sym typeface="Calibri"/>
            </a:endParaRPr>
          </a:p>
        </p:txBody>
      </p:sp>
      <p:sp>
        <p:nvSpPr>
          <p:cNvPr id="91" name="Google Shape;91;p13"/>
          <p:cNvSpPr txBox="1"/>
          <p:nvPr/>
        </p:nvSpPr>
        <p:spPr>
          <a:xfrm>
            <a:off x="2248816" y="2413000"/>
            <a:ext cx="24075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Alexey Chervonenkis</a:t>
            </a:r>
            <a:endParaRPr sz="1800">
              <a:solidFill>
                <a:schemeClr val="dk1"/>
              </a:solidFill>
              <a:latin typeface="Calibri"/>
              <a:ea typeface="Calibri"/>
              <a:cs typeface="Calibri"/>
              <a:sym typeface="Calibri"/>
            </a:endParaRPr>
          </a:p>
        </p:txBody>
      </p:sp>
      <p:pic>
        <p:nvPicPr>
          <p:cNvPr id="92" name="Google Shape;92;p13"/>
          <p:cNvPicPr preferRelativeResize="0"/>
          <p:nvPr/>
        </p:nvPicPr>
        <p:blipFill rotWithShape="1">
          <a:blip r:embed="rId4">
            <a:alphaModFix/>
          </a:blip>
          <a:srcRect/>
          <a:stretch/>
        </p:blipFill>
        <p:spPr>
          <a:xfrm>
            <a:off x="-1" y="2898117"/>
            <a:ext cx="1765455" cy="2655245"/>
          </a:xfrm>
          <a:prstGeom prst="rect">
            <a:avLst/>
          </a:prstGeom>
          <a:noFill/>
          <a:ln>
            <a:noFill/>
          </a:ln>
        </p:spPr>
      </p:pic>
      <p:sp>
        <p:nvSpPr>
          <p:cNvPr id="93" name="Google Shape;93;p13"/>
          <p:cNvSpPr txBox="1"/>
          <p:nvPr/>
        </p:nvSpPr>
        <p:spPr>
          <a:xfrm>
            <a:off x="0" y="5574290"/>
            <a:ext cx="19561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Bernhard E. Boser</a:t>
            </a:r>
            <a:endParaRPr sz="1800">
              <a:solidFill>
                <a:schemeClr val="dk1"/>
              </a:solidFill>
              <a:latin typeface="Calibri"/>
              <a:ea typeface="Calibri"/>
              <a:cs typeface="Calibri"/>
              <a:sym typeface="Calibri"/>
            </a:endParaRPr>
          </a:p>
        </p:txBody>
      </p:sp>
      <p:sp>
        <p:nvSpPr>
          <p:cNvPr id="94" name="Google Shape;94;p13"/>
          <p:cNvSpPr txBox="1"/>
          <p:nvPr/>
        </p:nvSpPr>
        <p:spPr>
          <a:xfrm>
            <a:off x="2014844" y="4998602"/>
            <a:ext cx="21591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Isabelle M. Guyon</a:t>
            </a:r>
            <a:endParaRPr sz="1800">
              <a:solidFill>
                <a:schemeClr val="dk1"/>
              </a:solidFill>
              <a:latin typeface="Calibri"/>
              <a:ea typeface="Calibri"/>
              <a:cs typeface="Calibri"/>
              <a:sym typeface="Calibri"/>
            </a:endParaRPr>
          </a:p>
        </p:txBody>
      </p:sp>
      <p:sp>
        <p:nvSpPr>
          <p:cNvPr id="95" name="Google Shape;95;p13"/>
          <p:cNvSpPr txBox="1"/>
          <p:nvPr/>
        </p:nvSpPr>
        <p:spPr>
          <a:xfrm>
            <a:off x="5393803" y="231494"/>
            <a:ext cx="6423949"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Support Vector Machine (SVM)</a:t>
            </a:r>
            <a:endParaRPr sz="3200" b="1">
              <a:solidFill>
                <a:schemeClr val="dk1"/>
              </a:solidFill>
              <a:latin typeface="Calibri"/>
              <a:ea typeface="Calibri"/>
              <a:cs typeface="Calibri"/>
              <a:sym typeface="Calibri"/>
            </a:endParaRPr>
          </a:p>
        </p:txBody>
      </p:sp>
      <p:pic>
        <p:nvPicPr>
          <p:cNvPr id="96" name="Google Shape;96;p13"/>
          <p:cNvPicPr preferRelativeResize="0"/>
          <p:nvPr/>
        </p:nvPicPr>
        <p:blipFill rotWithShape="1">
          <a:blip r:embed="rId5">
            <a:alphaModFix/>
          </a:blip>
          <a:srcRect/>
          <a:stretch/>
        </p:blipFill>
        <p:spPr>
          <a:xfrm>
            <a:off x="9537539" y="3577705"/>
            <a:ext cx="2654461" cy="1199849"/>
          </a:xfrm>
          <a:prstGeom prst="rect">
            <a:avLst/>
          </a:prstGeom>
          <a:noFill/>
          <a:ln>
            <a:noFill/>
          </a:ln>
        </p:spPr>
      </p:pic>
      <p:pic>
        <p:nvPicPr>
          <p:cNvPr id="97" name="Google Shape;97;p13"/>
          <p:cNvPicPr preferRelativeResize="0"/>
          <p:nvPr/>
        </p:nvPicPr>
        <p:blipFill rotWithShape="1">
          <a:blip r:embed="rId6">
            <a:alphaModFix/>
          </a:blip>
          <a:srcRect/>
          <a:stretch/>
        </p:blipFill>
        <p:spPr>
          <a:xfrm>
            <a:off x="9410218" y="5183268"/>
            <a:ext cx="2781782" cy="1520708"/>
          </a:xfrm>
          <a:prstGeom prst="rect">
            <a:avLst/>
          </a:prstGeom>
          <a:noFill/>
          <a:ln>
            <a:noFill/>
          </a:ln>
        </p:spPr>
      </p:pic>
      <p:sp>
        <p:nvSpPr>
          <p:cNvPr id="98" name="Google Shape;98;p13"/>
          <p:cNvSpPr txBox="1"/>
          <p:nvPr/>
        </p:nvSpPr>
        <p:spPr>
          <a:xfrm>
            <a:off x="4401945" y="2070740"/>
            <a:ext cx="5037596" cy="48013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vanilla </a:t>
            </a:r>
            <a:r>
              <a:rPr lang="en-US" sz="1800" b="1">
                <a:solidFill>
                  <a:srgbClr val="FF0000"/>
                </a:solidFill>
                <a:latin typeface="Calibri"/>
                <a:ea typeface="Calibri"/>
                <a:cs typeface="Calibri"/>
                <a:sym typeface="Calibri"/>
              </a:rPr>
              <a:t>SVM</a:t>
            </a:r>
            <a:r>
              <a:rPr lang="en-US" sz="1800">
                <a:solidFill>
                  <a:schemeClr val="dk1"/>
                </a:solidFill>
                <a:latin typeface="Calibri"/>
                <a:ea typeface="Calibri"/>
                <a:cs typeface="Calibri"/>
                <a:sym typeface="Calibri"/>
              </a:rPr>
              <a:t> is a type of </a:t>
            </a:r>
            <a:r>
              <a:rPr lang="en-US" sz="1800" b="1">
                <a:solidFill>
                  <a:srgbClr val="FF0000"/>
                </a:solidFill>
                <a:latin typeface="Calibri"/>
                <a:ea typeface="Calibri"/>
                <a:cs typeface="Calibri"/>
                <a:sym typeface="Calibri"/>
              </a:rPr>
              <a:t>linear separator</a:t>
            </a:r>
            <a:r>
              <a:rPr lang="en-US" sz="1800">
                <a:solidFill>
                  <a:schemeClr val="dk1"/>
                </a:solidFill>
                <a:latin typeface="Calibri"/>
                <a:ea typeface="Calibri"/>
                <a:cs typeface="Calibri"/>
                <a:sym typeface="Calibri"/>
              </a:rPr>
              <a:t>. We draw a straight line through our data down the middle to separate it into two classes.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can't draw a line through data, we can transform the data into a feature representation where the separation becomes possible.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rgbClr val="FF0000"/>
                </a:solidFill>
                <a:latin typeface="Calibri"/>
                <a:ea typeface="Calibri"/>
                <a:cs typeface="Calibri"/>
                <a:sym typeface="Calibri"/>
              </a:rPr>
              <a:t>“kernel trick” </a:t>
            </a:r>
            <a:r>
              <a:rPr lang="en-US" sz="1800">
                <a:solidFill>
                  <a:schemeClr val="dk1"/>
                </a:solidFill>
                <a:latin typeface="Calibri"/>
                <a:ea typeface="Calibri"/>
                <a:cs typeface="Calibri"/>
                <a:sym typeface="Calibri"/>
              </a:rPr>
              <a:t>– use “kernel functions”, which enable them to operate in a high-dimensional, implicit feature space without ever computing the coordinates of the data in that space, but rather by simply computing the inner products between the images of all pairs of data in the feature space. This operation is often computationally cheaper than the explicit computation of the coordinates. This approach is called the "kernel trick".</a:t>
            </a:r>
            <a:endParaRPr/>
          </a:p>
        </p:txBody>
      </p:sp>
      <p:pic>
        <p:nvPicPr>
          <p:cNvPr id="99" name="Google Shape;99;p13"/>
          <p:cNvPicPr preferRelativeResize="0"/>
          <p:nvPr/>
        </p:nvPicPr>
        <p:blipFill rotWithShape="1">
          <a:blip r:embed="rId7">
            <a:alphaModFix/>
          </a:blip>
          <a:srcRect/>
          <a:stretch/>
        </p:blipFill>
        <p:spPr>
          <a:xfrm>
            <a:off x="9718254" y="1884376"/>
            <a:ext cx="2421754" cy="1426580"/>
          </a:xfrm>
          <a:prstGeom prst="rect">
            <a:avLst/>
          </a:prstGeom>
          <a:noFill/>
          <a:ln>
            <a:noFill/>
          </a:ln>
        </p:spPr>
      </p:pic>
      <p:pic>
        <p:nvPicPr>
          <p:cNvPr id="100" name="Google Shape;100;p13"/>
          <p:cNvPicPr preferRelativeResize="0"/>
          <p:nvPr/>
        </p:nvPicPr>
        <p:blipFill rotWithShape="1">
          <a:blip r:embed="rId8">
            <a:alphaModFix/>
          </a:blip>
          <a:srcRect/>
          <a:stretch/>
        </p:blipFill>
        <p:spPr>
          <a:xfrm>
            <a:off x="2404800" y="-4831"/>
            <a:ext cx="1919022" cy="2302045"/>
          </a:xfrm>
          <a:prstGeom prst="rect">
            <a:avLst/>
          </a:prstGeom>
          <a:noFill/>
          <a:ln>
            <a:noFill/>
          </a:ln>
        </p:spPr>
      </p:pic>
      <p:pic>
        <p:nvPicPr>
          <p:cNvPr id="101" name="Google Shape;101;p13"/>
          <p:cNvPicPr preferRelativeResize="0"/>
          <p:nvPr/>
        </p:nvPicPr>
        <p:blipFill rotWithShape="1">
          <a:blip r:embed="rId9">
            <a:alphaModFix/>
          </a:blip>
          <a:srcRect/>
          <a:stretch/>
        </p:blipFill>
        <p:spPr>
          <a:xfrm>
            <a:off x="1987345" y="2898117"/>
            <a:ext cx="1991463" cy="2100485"/>
          </a:xfrm>
          <a:prstGeom prst="rect">
            <a:avLst/>
          </a:prstGeom>
          <a:noFill/>
          <a:ln>
            <a:noFill/>
          </a:ln>
        </p:spPr>
      </p:pic>
    </p:spTree>
    <p:extLst>
      <p:ext uri="{BB962C8B-B14F-4D97-AF65-F5344CB8AC3E}">
        <p14:creationId xmlns:p14="http://schemas.microsoft.com/office/powerpoint/2010/main" val="3277737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p:nvPr/>
        </p:nvSpPr>
        <p:spPr>
          <a:xfrm>
            <a:off x="208547" y="0"/>
            <a:ext cx="6833937" cy="215443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SVM Continued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nonlinear classification problem can be converted to a linear classification problem by mapping the input vectors from the input space to a </a:t>
            </a:r>
            <a:r>
              <a:rPr lang="en-US" sz="1800" b="1" dirty="0">
                <a:solidFill>
                  <a:srgbClr val="FF0000"/>
                </a:solidFill>
                <a:latin typeface="Calibri"/>
                <a:ea typeface="Calibri"/>
                <a:cs typeface="Calibri"/>
                <a:sym typeface="Calibri"/>
              </a:rPr>
              <a:t>higher dimensional feature space</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a:t>
            </a:r>
            <a:r>
              <a:rPr lang="en-US" sz="1800" b="1" dirty="0">
                <a:solidFill>
                  <a:srgbClr val="FF0000"/>
                </a:solidFill>
                <a:latin typeface="Calibri"/>
                <a:ea typeface="Calibri"/>
                <a:cs typeface="Calibri"/>
                <a:sym typeface="Calibri"/>
              </a:rPr>
              <a:t>kernel</a:t>
            </a:r>
            <a:r>
              <a:rPr lang="en-US" sz="1800" dirty="0">
                <a:solidFill>
                  <a:srgbClr val="FF0000"/>
                </a:solidFill>
                <a:latin typeface="Calibri"/>
                <a:ea typeface="Calibri"/>
                <a:cs typeface="Calibri"/>
                <a:sym typeface="Calibri"/>
              </a:rPr>
              <a:t> </a:t>
            </a:r>
            <a:r>
              <a:rPr lang="en-US" sz="1800" dirty="0">
                <a:solidFill>
                  <a:schemeClr val="dk1"/>
                </a:solidFill>
                <a:latin typeface="Calibri"/>
                <a:ea typeface="Calibri"/>
                <a:cs typeface="Calibri"/>
                <a:sym typeface="Calibri"/>
              </a:rPr>
              <a:t>is a similarity function. It is a function that you, as the domain expert, provide to a machine learning algorithm. It takes two inputs and spits out how similar they are. You use kernels instead of dot-products of your vectors.</a:t>
            </a:r>
            <a:endParaRPr dirty="0"/>
          </a:p>
        </p:txBody>
      </p:sp>
      <p:pic>
        <p:nvPicPr>
          <p:cNvPr id="112" name="Google Shape;112;p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42484" y="0"/>
            <a:ext cx="5029493" cy="2004595"/>
          </a:xfrm>
          <a:prstGeom prst="rect">
            <a:avLst/>
          </a:prstGeom>
          <a:noFill/>
          <a:ln>
            <a:noFill/>
          </a:ln>
        </p:spPr>
      </p:pic>
      <p:sp>
        <p:nvSpPr>
          <p:cNvPr id="113" name="Google Shape;113;p15"/>
          <p:cNvSpPr txBox="1"/>
          <p:nvPr/>
        </p:nvSpPr>
        <p:spPr>
          <a:xfrm>
            <a:off x="208547" y="2364462"/>
            <a:ext cx="11863430" cy="44935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Many machine learning algorithms can be expressed entirely in terms of dot products.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Mercer's theorem:  </a:t>
            </a:r>
            <a:r>
              <a:rPr lang="en-US" sz="1800" dirty="0">
                <a:solidFill>
                  <a:srgbClr val="0070C0"/>
                </a:solidFill>
                <a:latin typeface="Calibri"/>
                <a:ea typeface="Calibri"/>
                <a:cs typeface="Calibri"/>
                <a:sym typeface="Calibri"/>
              </a:rPr>
              <a:t>Under some conditions, every kernel function can be expressed as a dot product in a (possibly infinite dimensional) feature space.</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many cases, computing the kernel is easy, but computing the feature vector corresponding to the kernel is really really hard. The feature vector for even simple kernels can blow up in size.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kernels like the RBF (Radial Basis Function) kernel ( k(</a:t>
            </a:r>
            <a:r>
              <a:rPr lang="en-US" sz="1800" dirty="0" err="1">
                <a:solidFill>
                  <a:schemeClr val="dk1"/>
                </a:solidFill>
                <a:latin typeface="Calibri"/>
                <a:ea typeface="Calibri"/>
                <a:cs typeface="Calibri"/>
                <a:sym typeface="Calibri"/>
              </a:rPr>
              <a:t>x,y</a:t>
            </a:r>
            <a:r>
              <a:rPr lang="en-US" sz="1800" dirty="0">
                <a:solidFill>
                  <a:schemeClr val="dk1"/>
                </a:solidFill>
                <a:latin typeface="Calibri"/>
                <a:ea typeface="Calibri"/>
                <a:cs typeface="Calibri"/>
                <a:sym typeface="Calibri"/>
              </a:rPr>
              <a:t>) = </a:t>
            </a:r>
            <a:r>
              <a:rPr lang="en-US" sz="1800" dirty="0" err="1">
                <a:solidFill>
                  <a:schemeClr val="dk1"/>
                </a:solidFill>
                <a:latin typeface="Calibri"/>
                <a:ea typeface="Calibri"/>
                <a:cs typeface="Calibri"/>
                <a:sym typeface="Calibri"/>
              </a:rPr>
              <a:t>exp</a:t>
            </a:r>
            <a:r>
              <a:rPr lang="en-US" sz="1800" dirty="0">
                <a:solidFill>
                  <a:schemeClr val="dk1"/>
                </a:solidFill>
                <a:latin typeface="Calibri"/>
                <a:ea typeface="Calibri"/>
                <a:cs typeface="Calibri"/>
                <a:sym typeface="Calibri"/>
              </a:rPr>
              <a:t>( -||x-y||^2),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corresponding feature vector is infinite dimensional. Yet, computing the kernel is almost trivial.</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Many machine learning algorithms can be written to </a:t>
            </a:r>
            <a:r>
              <a:rPr lang="en-US" sz="1800" i="1" dirty="0">
                <a:solidFill>
                  <a:schemeClr val="dk1"/>
                </a:solidFill>
                <a:latin typeface="Calibri"/>
                <a:ea typeface="Calibri"/>
                <a:cs typeface="Calibri"/>
                <a:sym typeface="Calibri"/>
              </a:rPr>
              <a:t>only </a:t>
            </a:r>
            <a:r>
              <a:rPr lang="en-US" sz="1800" dirty="0">
                <a:solidFill>
                  <a:schemeClr val="dk1"/>
                </a:solidFill>
                <a:latin typeface="Calibri"/>
                <a:ea typeface="Calibri"/>
                <a:cs typeface="Calibri"/>
                <a:sym typeface="Calibri"/>
              </a:rPr>
              <a:t>use dot products,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rgbClr val="0070C0"/>
                </a:solidFill>
                <a:latin typeface="Calibri"/>
                <a:ea typeface="Calibri"/>
                <a:cs typeface="Calibri"/>
                <a:sym typeface="Calibri"/>
              </a:rPr>
              <a:t>and then we can replace the dot products with kernels. </a:t>
            </a:r>
            <a:endParaRPr sz="1800" b="1" dirty="0">
              <a:solidFill>
                <a:srgbClr val="0070C0"/>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By doing so, we don't have to use the feature vector at all. This means that we can work with highly complex, efficient-to-compute, and yet high performing kernels without ever having to write down the huge and potentially infinite dimensional feature vector.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Polynomial kernels can be thought of projecting a vector into a higher dimensional space.</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Gaussian kernel can be thought as a projection into infinite-dimensional space because its Taylor expansion has infinite number of elements. </a:t>
            </a:r>
            <a:endParaRPr dirty="0"/>
          </a:p>
        </p:txBody>
      </p:sp>
    </p:spTree>
    <p:extLst>
      <p:ext uri="{BB962C8B-B14F-4D97-AF65-F5344CB8AC3E}">
        <p14:creationId xmlns:p14="http://schemas.microsoft.com/office/powerpoint/2010/main" val="806779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3EF575-4CD6-EF41-813B-B7897D4E943F}"/>
              </a:ext>
            </a:extLst>
          </p:cNvPr>
          <p:cNvSpPr/>
          <p:nvPr/>
        </p:nvSpPr>
        <p:spPr>
          <a:xfrm>
            <a:off x="277906" y="327683"/>
            <a:ext cx="6835588" cy="646331"/>
          </a:xfrm>
          <a:prstGeom prst="rect">
            <a:avLst/>
          </a:prstGeom>
        </p:spPr>
        <p:txBody>
          <a:bodyPr wrap="square">
            <a:spAutoFit/>
          </a:bodyPr>
          <a:lstStyle/>
          <a:p>
            <a:r>
              <a:rPr lang="en-US" dirty="0">
                <a:solidFill>
                  <a:srgbClr val="000000"/>
                </a:solidFill>
                <a:latin typeface="Calibri" panose="020F0502020204030204" pitchFamily="34" charset="0"/>
              </a:rPr>
              <a:t>K-Nearest Neighbors (KNN)</a:t>
            </a:r>
          </a:p>
          <a:p>
            <a:r>
              <a:rPr lang="en-US" dirty="0">
                <a:solidFill>
                  <a:srgbClr val="000000"/>
                </a:solidFill>
                <a:latin typeface="Calibri" panose="020F0502020204030204" pitchFamily="34" charset="0"/>
              </a:rPr>
              <a:t>Identify new data based on proximity to old data.</a:t>
            </a:r>
            <a:endParaRPr lang="en-US" b="0" dirty="0">
              <a:effectLst/>
            </a:endParaRPr>
          </a:p>
        </p:txBody>
      </p:sp>
      <p:pic>
        <p:nvPicPr>
          <p:cNvPr id="6" name="Picture 5">
            <a:extLst>
              <a:ext uri="{FF2B5EF4-FFF2-40B4-BE49-F238E27FC236}">
                <a16:creationId xmlns:a16="http://schemas.microsoft.com/office/drawing/2014/main" id="{EE40E98C-2140-E241-8D81-87B6CEF1CDE9}"/>
              </a:ext>
            </a:extLst>
          </p:cNvPr>
          <p:cNvPicPr>
            <a:picLocks noChangeAspect="1"/>
          </p:cNvPicPr>
          <p:nvPr/>
        </p:nvPicPr>
        <p:blipFill>
          <a:blip r:embed="rId2"/>
          <a:stretch>
            <a:fillRect/>
          </a:stretch>
        </p:blipFill>
        <p:spPr>
          <a:xfrm>
            <a:off x="1868767" y="1728694"/>
            <a:ext cx="3263900" cy="2997200"/>
          </a:xfrm>
          <a:prstGeom prst="rect">
            <a:avLst/>
          </a:prstGeom>
        </p:spPr>
      </p:pic>
      <p:pic>
        <p:nvPicPr>
          <p:cNvPr id="7" name="Picture 6">
            <a:extLst>
              <a:ext uri="{FF2B5EF4-FFF2-40B4-BE49-F238E27FC236}">
                <a16:creationId xmlns:a16="http://schemas.microsoft.com/office/drawing/2014/main" id="{CAF2703E-9521-C148-BC63-10378DC163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57494" y="2212415"/>
            <a:ext cx="4037399" cy="2513479"/>
          </a:xfrm>
          <a:prstGeom prst="rect">
            <a:avLst/>
          </a:prstGeom>
        </p:spPr>
      </p:pic>
    </p:spTree>
    <p:extLst>
      <p:ext uri="{BB962C8B-B14F-4D97-AF65-F5344CB8AC3E}">
        <p14:creationId xmlns:p14="http://schemas.microsoft.com/office/powerpoint/2010/main" val="2232657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208547" y="465221"/>
            <a:ext cx="7459579"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a:solidFill>
                  <a:schemeClr val="dk1"/>
                </a:solidFill>
                <a:latin typeface="Calibri"/>
                <a:ea typeface="Calibri"/>
                <a:cs typeface="Calibri"/>
                <a:sym typeface="Calibri"/>
              </a:rPr>
              <a:t>K-means clustering </a:t>
            </a:r>
            <a:r>
              <a:rPr lang="en-US" sz="1800" b="0" i="0" u="none" strike="noStrike" cap="none">
                <a:solidFill>
                  <a:schemeClr val="dk1"/>
                </a:solidFill>
                <a:latin typeface="Calibri"/>
                <a:ea typeface="Calibri"/>
                <a:cs typeface="Calibri"/>
                <a:sym typeface="Calibri"/>
              </a:rPr>
              <a:t>- partition “n” observations into “k” clusters in which each observation belongs to the cluster with the nearest mean, serving as a prototype of the cluster. </a:t>
            </a:r>
            <a:endParaRPr sz="1800">
              <a:solidFill>
                <a:schemeClr val="dk1"/>
              </a:solidFill>
              <a:latin typeface="Calibri"/>
              <a:ea typeface="Calibri"/>
              <a:cs typeface="Calibri"/>
              <a:sym typeface="Calibri"/>
            </a:endParaRPr>
          </a:p>
        </p:txBody>
      </p:sp>
      <p:sp>
        <p:nvSpPr>
          <p:cNvPr id="89" name="Google Shape;89;p13"/>
          <p:cNvSpPr txBox="1"/>
          <p:nvPr/>
        </p:nvSpPr>
        <p:spPr>
          <a:xfrm>
            <a:off x="208555" y="1542461"/>
            <a:ext cx="9962100" cy="147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 most common algorithm uses an iterative refinement technique, alternating between two steps: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Assignment step: Assign each observation to the cluster whose mean has the least squared Euclidean distance, this is intuitively the "nearest" mean.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Update step: Calculate the new means to be the centroids of the observations in the new clusters.</a:t>
            </a:r>
            <a:endParaRPr/>
          </a:p>
        </p:txBody>
      </p:sp>
      <p:pic>
        <p:nvPicPr>
          <p:cNvPr id="90" name="Google Shape;90;p1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271852" y="3076102"/>
            <a:ext cx="9357303" cy="3781900"/>
          </a:xfrm>
          <a:prstGeom prst="rect">
            <a:avLst/>
          </a:prstGeom>
          <a:noFill/>
          <a:ln>
            <a:noFill/>
          </a:ln>
        </p:spPr>
      </p:pic>
    </p:spTree>
    <p:extLst>
      <p:ext uri="{BB962C8B-B14F-4D97-AF65-F5344CB8AC3E}">
        <p14:creationId xmlns:p14="http://schemas.microsoft.com/office/powerpoint/2010/main" val="4002250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92506" y="64168"/>
            <a:ext cx="6063916" cy="38472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a:solidFill>
                  <a:schemeClr val="dk1"/>
                </a:solidFill>
                <a:latin typeface="Calibri"/>
                <a:ea typeface="Calibri"/>
                <a:cs typeface="Calibri"/>
                <a:sym typeface="Calibri"/>
              </a:rPr>
              <a:t>Decision Tree (DT)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DT goes from observations about an item (represented in the branches) to conclusions about the item's target value (represented in the leaves). DT can do classification or regression. DTs are intuitive and easily interpretable.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Algorithms for constructing DTs usually work top-down, by choosing a variable at each step that best splits the set of items We test all possible splits (or some subset) to decide how to split. Simplicity is best, so we want to keep our tree small. To do so, at each step we should choose the split that results in the purest daughter nodes.</a:t>
            </a:r>
            <a:endParaRPr/>
          </a:p>
        </p:txBody>
      </p:sp>
      <p:pic>
        <p:nvPicPr>
          <p:cNvPr id="89" name="Google Shape;89;p13"/>
          <p:cNvPicPr preferRelativeResize="0"/>
          <p:nvPr/>
        </p:nvPicPr>
        <p:blipFill rotWithShape="1">
          <a:blip r:embed="rId3">
            <a:alphaModFix/>
          </a:blip>
          <a:srcRect/>
          <a:stretch/>
        </p:blipFill>
        <p:spPr>
          <a:xfrm>
            <a:off x="6321150" y="230500"/>
            <a:ext cx="5870850" cy="3382525"/>
          </a:xfrm>
          <a:prstGeom prst="rect">
            <a:avLst/>
          </a:prstGeom>
          <a:noFill/>
          <a:ln>
            <a:noFill/>
          </a:ln>
        </p:spPr>
      </p:pic>
      <p:sp>
        <p:nvSpPr>
          <p:cNvPr id="90" name="Google Shape;90;p13"/>
          <p:cNvSpPr txBox="1"/>
          <p:nvPr/>
        </p:nvSpPr>
        <p:spPr>
          <a:xfrm>
            <a:off x="192506" y="4379495"/>
            <a:ext cx="11566358"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There are many specific decision-tree building algorithms, for example: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ID3 (Iterative Dichotomiser 3) and its successor C4.5</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CART (Classification And Regression Tree)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CHAID (CHi-squared Automatic Interaction Detector). Performs multi-level splits when computing classification trees.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MARS: extends decision trees to handle numerical data better.</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 - Conditional Inference Trees. Statistics-based approach that uses non-parametric tests as splitting criteria, corrected for multiple testing to avoid overfitting. This approach results in unbiased predictor selection and does not require pruning.</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039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p:nvPr/>
        </p:nvSpPr>
        <p:spPr>
          <a:xfrm>
            <a:off x="0" y="0"/>
            <a:ext cx="10332000" cy="676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dirty="0">
                <a:solidFill>
                  <a:schemeClr val="dk1"/>
                </a:solidFill>
                <a:latin typeface="Calibri"/>
                <a:ea typeface="Calibri"/>
                <a:cs typeface="Calibri"/>
                <a:sym typeface="Calibri"/>
              </a:rPr>
              <a:t>Ensemble Learning Methods with Decision Trees </a:t>
            </a:r>
            <a:br>
              <a:rPr lang="en-US" sz="2800" b="1"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Main idea - a group of “weak learners” come together (vote) to form a “strong learner”.</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Democratic voting (with equal or different voting weights).</a:t>
            </a:r>
            <a:endParaRPr sz="1800"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dirty="0">
                <a:solidFill>
                  <a:schemeClr val="dk1"/>
                </a:solidFill>
                <a:latin typeface="Calibri"/>
                <a:ea typeface="Calibri"/>
                <a:cs typeface="Calibri"/>
                <a:sym typeface="Calibri"/>
              </a:rPr>
              <a:t>Three main ways - </a:t>
            </a:r>
            <a:r>
              <a:rPr lang="en-US" sz="1800" b="1" dirty="0">
                <a:solidFill>
                  <a:srgbClr val="FF0000"/>
                </a:solidFill>
                <a:latin typeface="Calibri"/>
                <a:ea typeface="Calibri"/>
                <a:cs typeface="Calibri"/>
                <a:sym typeface="Calibri"/>
              </a:rPr>
              <a:t>Bagging, Boosting, Stacking</a:t>
            </a:r>
            <a:endParaRPr sz="1800" b="1" dirty="0">
              <a:solidFill>
                <a:srgbClr val="FF0000"/>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1800" dirty="0">
                <a:solidFill>
                  <a:schemeClr val="dk1"/>
                </a:solidFill>
                <a:latin typeface="Calibri"/>
                <a:ea typeface="Calibri"/>
                <a:cs typeface="Calibri"/>
                <a:sym typeface="Calibri"/>
              </a:rPr>
              <a:t>Bagging reduces variance, Boosting reduces bias, Stacking improve predictive force.</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Example of </a:t>
            </a:r>
            <a:r>
              <a:rPr lang="en-US" sz="1800" b="1" u="sng" dirty="0">
                <a:solidFill>
                  <a:schemeClr val="dk1"/>
                </a:solidFill>
                <a:latin typeface="Calibri"/>
                <a:ea typeface="Calibri"/>
                <a:cs typeface="Calibri"/>
                <a:sym typeface="Calibri"/>
              </a:rPr>
              <a:t>parallel equal-weight voting</a:t>
            </a:r>
            <a:r>
              <a:rPr lang="en-US" sz="1800" dirty="0">
                <a:solidFill>
                  <a:schemeClr val="dk1"/>
                </a:solidFill>
                <a:latin typeface="Calibri"/>
                <a:ea typeface="Calibri"/>
                <a:cs typeface="Calibri"/>
                <a:sym typeface="Calibri"/>
              </a:rPr>
              <a:t> (</a:t>
            </a:r>
            <a:r>
              <a:rPr lang="en-US" sz="1800" b="1" dirty="0">
                <a:solidFill>
                  <a:srgbClr val="0000FF"/>
                </a:solidFill>
                <a:latin typeface="Calibri"/>
                <a:ea typeface="Calibri"/>
                <a:cs typeface="Calibri"/>
                <a:sym typeface="Calibri"/>
              </a:rPr>
              <a:t>Random Forest</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Note - </a:t>
            </a:r>
            <a:r>
              <a:rPr lang="en-US" sz="1800" b="1" dirty="0">
                <a:solidFill>
                  <a:srgbClr val="0000FF"/>
                </a:solidFill>
                <a:latin typeface="Calibri"/>
                <a:ea typeface="Calibri"/>
                <a:cs typeface="Calibri"/>
                <a:sym typeface="Calibri"/>
              </a:rPr>
              <a:t>Random Forest</a:t>
            </a:r>
            <a:r>
              <a:rPr lang="en-US" sz="1800" dirty="0">
                <a:solidFill>
                  <a:schemeClr val="dk1"/>
                </a:solidFill>
                <a:latin typeface="Calibri"/>
                <a:ea typeface="Calibri"/>
                <a:cs typeface="Calibri"/>
                <a:sym typeface="Calibri"/>
              </a:rPr>
              <a:t> is a specific case of </a:t>
            </a:r>
            <a:r>
              <a:rPr lang="en-US" sz="1800" b="1" dirty="0">
                <a:solidFill>
                  <a:srgbClr val="FF0000"/>
                </a:solidFill>
                <a:latin typeface="Calibri"/>
                <a:ea typeface="Calibri"/>
                <a:cs typeface="Calibri"/>
                <a:sym typeface="Calibri"/>
              </a:rPr>
              <a:t>Bagging</a:t>
            </a:r>
            <a:r>
              <a:rPr lang="en-US" sz="1800" dirty="0">
                <a:solidFill>
                  <a:schemeClr val="dk1"/>
                </a:solidFill>
                <a:latin typeface="Calibri"/>
                <a:ea typeface="Calibri"/>
                <a:cs typeface="Calibri"/>
                <a:sym typeface="Calibri"/>
              </a:rPr>
              <a:t> (</a:t>
            </a:r>
            <a:r>
              <a:rPr lang="en-US" sz="1800" b="1" dirty="0">
                <a:solidFill>
                  <a:schemeClr val="dk1"/>
                </a:solidFill>
                <a:latin typeface="Calibri"/>
                <a:ea typeface="Calibri"/>
                <a:cs typeface="Calibri"/>
                <a:sym typeface="Calibri"/>
              </a:rPr>
              <a:t>Bootstrap Aggregating</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You have N = 1 million photos to train an algorithm to determine if a photo has an elephant in it.</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You train </a:t>
            </a:r>
            <a:r>
              <a:rPr lang="en-US" sz="1800" dirty="0" err="1">
                <a:solidFill>
                  <a:schemeClr val="dk1"/>
                </a:solidFill>
                <a:latin typeface="Calibri"/>
                <a:ea typeface="Calibri"/>
                <a:cs typeface="Calibri"/>
                <a:sym typeface="Calibri"/>
              </a:rPr>
              <a:t>approx</a:t>
            </a:r>
            <a:r>
              <a:rPr lang="en-US" sz="1800" dirty="0">
                <a:solidFill>
                  <a:schemeClr val="dk1"/>
                </a:solidFill>
                <a:latin typeface="Calibri"/>
                <a:ea typeface="Calibri"/>
                <a:cs typeface="Calibri"/>
                <a:sym typeface="Calibri"/>
              </a:rPr>
              <a:t> </a:t>
            </a:r>
            <a:r>
              <a:rPr lang="en-US" sz="1800" b="1" dirty="0">
                <a:solidFill>
                  <a:srgbClr val="0000FF"/>
                </a:solidFill>
                <a:latin typeface="Calibri"/>
                <a:ea typeface="Calibri"/>
                <a:cs typeface="Calibri"/>
                <a:sym typeface="Calibri"/>
              </a:rPr>
              <a:t>sqrt(N)</a:t>
            </a:r>
            <a:r>
              <a:rPr lang="en-US" sz="1800" dirty="0">
                <a:solidFill>
                  <a:schemeClr val="dk1"/>
                </a:solidFill>
                <a:latin typeface="Calibri"/>
                <a:ea typeface="Calibri"/>
                <a:cs typeface="Calibri"/>
                <a:sym typeface="Calibri"/>
              </a:rPr>
              <a:t> = 1000 decision trees. </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   Each tree get a random subset of data (for example, 10K photos), </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   Each tree get a random subset of features to look for (legs, trunk, ears, etc.).  </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Once trained, these trees can "look" at a test photo - and vote their decision </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(is there an elephant there or not?.</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Example of </a:t>
            </a:r>
            <a:r>
              <a:rPr lang="en-US" sz="1800" b="1" u="sng" dirty="0">
                <a:solidFill>
                  <a:schemeClr val="dk1"/>
                </a:solidFill>
                <a:latin typeface="Calibri"/>
                <a:ea typeface="Calibri"/>
                <a:cs typeface="Calibri"/>
                <a:sym typeface="Calibri"/>
              </a:rPr>
              <a:t>sequential weighted voting</a:t>
            </a:r>
            <a:r>
              <a:rPr lang="en-US" sz="1800" dirty="0">
                <a:solidFill>
                  <a:schemeClr val="dk1"/>
                </a:solidFill>
                <a:latin typeface="Calibri"/>
                <a:ea typeface="Calibri"/>
                <a:cs typeface="Calibri"/>
                <a:sym typeface="Calibri"/>
              </a:rPr>
              <a:t> (</a:t>
            </a:r>
            <a:r>
              <a:rPr lang="en-US" sz="1800" b="1" dirty="0">
                <a:solidFill>
                  <a:srgbClr val="FF0000"/>
                </a:solidFill>
                <a:latin typeface="Calibri"/>
                <a:ea typeface="Calibri"/>
                <a:cs typeface="Calibri"/>
                <a:sym typeface="Calibri"/>
              </a:rPr>
              <a:t>Boosting</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You train first tree - and select examples on which it gives wrong answers.</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Then you train 2nd tree on these examples - and let two trees vote</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(with weights) to get best result. Then you select </a:t>
            </a:r>
            <a:r>
              <a:rPr lang="en-US" sz="1800" dirty="0" err="1">
                <a:solidFill>
                  <a:schemeClr val="dk1"/>
                </a:solidFill>
                <a:latin typeface="Calibri"/>
                <a:ea typeface="Calibri"/>
                <a:cs typeface="Calibri"/>
                <a:sym typeface="Calibri"/>
              </a:rPr>
              <a:t>exampels</a:t>
            </a:r>
            <a:r>
              <a:rPr lang="en-US" sz="1800" dirty="0">
                <a:solidFill>
                  <a:schemeClr val="dk1"/>
                </a:solidFill>
                <a:latin typeface="Calibri"/>
                <a:ea typeface="Calibri"/>
                <a:cs typeface="Calibri"/>
                <a:sym typeface="Calibri"/>
              </a:rPr>
              <a:t> for which this </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two-tree system still gives error - and train a 3rd model, etc. etc.</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Continue adding trees and adjust their weights to reduce errors.</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Stacking  (Meta-learner) - train several different models, </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and then train model on top of their outputs</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dirty="0">
                <a:solidFill>
                  <a:schemeClr val="dk1"/>
                </a:solidFill>
                <a:latin typeface="Calibri"/>
                <a:ea typeface="Calibri"/>
                <a:cs typeface="Calibri"/>
                <a:sym typeface="Calibri"/>
              </a:rPr>
              <a:t> - </a:t>
            </a:r>
            <a:r>
              <a:rPr lang="en-US" sz="1800" u="sng" dirty="0">
                <a:solidFill>
                  <a:schemeClr val="hlink"/>
                </a:solidFill>
                <a:latin typeface="Calibri"/>
                <a:ea typeface="Calibri"/>
                <a:cs typeface="Calibri"/>
                <a:sym typeface="Calibri"/>
                <a:hlinkClick r:id="rId3"/>
              </a:rPr>
              <a:t>https://www.kdnuggets.com/2017/02/stacking-models-imropved-predictions.html</a:t>
            </a:r>
            <a:endParaRPr sz="18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96" name="Google Shape;96;p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10332000" y="96900"/>
            <a:ext cx="1846425" cy="2120275"/>
          </a:xfrm>
          <a:prstGeom prst="rect">
            <a:avLst/>
          </a:prstGeom>
          <a:noFill/>
          <a:ln>
            <a:noFill/>
          </a:ln>
        </p:spPr>
      </p:pic>
      <p:pic>
        <p:nvPicPr>
          <p:cNvPr id="97" name="Google Shape;97;p1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892925" y="2935046"/>
            <a:ext cx="3209300" cy="1422850"/>
          </a:xfrm>
          <a:prstGeom prst="rect">
            <a:avLst/>
          </a:prstGeom>
          <a:noFill/>
          <a:ln>
            <a:noFill/>
          </a:ln>
        </p:spPr>
      </p:pic>
      <p:pic>
        <p:nvPicPr>
          <p:cNvPr id="98" name="Google Shape;98;p1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641800" y="4387898"/>
            <a:ext cx="4550199" cy="2012900"/>
          </a:xfrm>
          <a:prstGeom prst="rect">
            <a:avLst/>
          </a:prstGeom>
          <a:noFill/>
          <a:ln>
            <a:noFill/>
          </a:ln>
        </p:spPr>
      </p:pic>
      <p:sp>
        <p:nvSpPr>
          <p:cNvPr id="99" name="Google Shape;99;p14"/>
          <p:cNvSpPr txBox="1"/>
          <p:nvPr/>
        </p:nvSpPr>
        <p:spPr>
          <a:xfrm>
            <a:off x="9611500" y="2134675"/>
            <a:ext cx="2596500" cy="61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bootstrap - pull oneself by one's bootstraps</a:t>
            </a:r>
            <a:endParaRPr dirty="0"/>
          </a:p>
        </p:txBody>
      </p:sp>
    </p:spTree>
    <p:extLst>
      <p:ext uri="{BB962C8B-B14F-4D97-AF65-F5344CB8AC3E}">
        <p14:creationId xmlns:p14="http://schemas.microsoft.com/office/powerpoint/2010/main" val="1379953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p:nvPr/>
        </p:nvSpPr>
        <p:spPr>
          <a:xfrm>
            <a:off x="122396" y="0"/>
            <a:ext cx="5412130" cy="5078313"/>
          </a:xfrm>
          <a:prstGeom prst="rect">
            <a:avLst/>
          </a:prstGeom>
          <a:noFill/>
          <a:ln>
            <a:noFill/>
          </a:ln>
        </p:spPr>
        <p:txBody>
          <a:bodyPr spcFirstLastPara="1" wrap="square" lIns="91425" tIns="45700" rIns="91425" bIns="45700" anchor="t" anchorCtr="0">
            <a:noAutofit/>
          </a:bodyPr>
          <a:lstStyle/>
          <a:p>
            <a:pPr lvl="0"/>
            <a:r>
              <a:rPr lang="en-US" dirty="0" err="1">
                <a:solidFill>
                  <a:schemeClr val="dk1"/>
                </a:solidFill>
                <a:ea typeface="Calibri"/>
                <a:cs typeface="Calibri"/>
                <a:sym typeface="Calibri"/>
              </a:rPr>
              <a:t>XGBoost</a:t>
            </a:r>
            <a:r>
              <a:rPr lang="en-US" dirty="0">
                <a:solidFill>
                  <a:schemeClr val="dk1"/>
                </a:solidFill>
                <a:ea typeface="Calibri"/>
                <a:cs typeface="Calibri"/>
                <a:sym typeface="Calibri"/>
              </a:rPr>
              <a:t> is a library designed and optimized for boosting trees algorithms. </a:t>
            </a:r>
          </a:p>
          <a:p>
            <a:pPr lvl="0"/>
            <a:r>
              <a:rPr lang="en-US" sz="1400" dirty="0">
                <a:solidFill>
                  <a:schemeClr val="dk1"/>
                </a:solidFill>
                <a:ea typeface="Calibri"/>
                <a:cs typeface="Calibri"/>
                <a:sym typeface="Calibri"/>
              </a:rPr>
              <a:t> - </a:t>
            </a:r>
            <a:r>
              <a:rPr lang="en-US" sz="1400" u="sng" dirty="0">
                <a:solidFill>
                  <a:schemeClr val="hlink"/>
                </a:solidFill>
                <a:ea typeface="Calibri"/>
                <a:cs typeface="Calibri"/>
                <a:sym typeface="Calibri"/>
                <a:hlinkClick r:id="rId3"/>
              </a:rPr>
              <a:t>https://xgboost.readthedocs.io/en/latest/model.html</a:t>
            </a:r>
            <a:endParaRPr lang="en-US" sz="1400" dirty="0">
              <a:solidFill>
                <a:schemeClr val="dk1"/>
              </a:solidFill>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XGBoost</a:t>
            </a:r>
            <a:r>
              <a:rPr lang="en-US" sz="1800" dirty="0">
                <a:solidFill>
                  <a:schemeClr val="dk1"/>
                </a:solidFill>
                <a:latin typeface="Calibri"/>
                <a:ea typeface="Calibri"/>
                <a:cs typeface="Calibri"/>
                <a:sym typeface="Calibri"/>
              </a:rPr>
              <a:t> is short for “Extreme Gradient Boosting”</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r>
              <a:rPr lang="en-US" dirty="0">
                <a:solidFill>
                  <a:schemeClr val="dk1"/>
                </a:solidFill>
                <a:ea typeface="Calibri"/>
                <a:cs typeface="Calibri"/>
                <a:sym typeface="Calibri"/>
              </a:rPr>
              <a:t>Gradient boosting trees model is originally proposed by Friedman et al.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“Gradient Boosting” - </a:t>
            </a:r>
            <a:r>
              <a:rPr lang="en-US" sz="1800" i="1" dirty="0">
                <a:solidFill>
                  <a:schemeClr val="dk1"/>
                </a:solidFill>
                <a:latin typeface="Calibri"/>
                <a:ea typeface="Calibri"/>
                <a:cs typeface="Calibri"/>
                <a:sym typeface="Calibri"/>
              </a:rPr>
              <a:t>Greedy Function Approximation: A Gradient Boosting Machine</a:t>
            </a:r>
            <a:r>
              <a:rPr lang="en-US" sz="1800" dirty="0">
                <a:solidFill>
                  <a:schemeClr val="dk1"/>
                </a:solidFill>
                <a:latin typeface="Calibri"/>
                <a:ea typeface="Calibri"/>
                <a:cs typeface="Calibri"/>
                <a:sym typeface="Calibri"/>
              </a:rPr>
              <a:t>, by Friedman (1999)</a:t>
            </a:r>
            <a:endParaRPr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 - </a:t>
            </a:r>
            <a:r>
              <a:rPr lang="en-US" sz="1400" u="sng" dirty="0">
                <a:solidFill>
                  <a:schemeClr val="hlink"/>
                </a:solidFill>
                <a:latin typeface="Calibri"/>
                <a:ea typeface="Calibri"/>
                <a:cs typeface="Calibri"/>
                <a:sym typeface="Calibri"/>
                <a:hlinkClick r:id="rId4"/>
              </a:rPr>
              <a:t>https://statweb.stanford.edu/~jhf/ftp/trebst.pdf</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Tianqi</a:t>
            </a:r>
            <a:r>
              <a:rPr lang="en-US" sz="1800" dirty="0">
                <a:solidFill>
                  <a:schemeClr val="dk1"/>
                </a:solidFill>
                <a:latin typeface="Calibri"/>
                <a:ea typeface="Calibri"/>
                <a:cs typeface="Calibri"/>
                <a:sym typeface="Calibri"/>
              </a:rPr>
              <a:t> Chen - Introduction to Boosted Trees (2016)</a:t>
            </a:r>
            <a:endParaRPr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 - </a:t>
            </a:r>
            <a:r>
              <a:rPr lang="en-US" sz="1400" u="sng" dirty="0">
                <a:solidFill>
                  <a:schemeClr val="hlink"/>
                </a:solidFill>
                <a:latin typeface="Calibri"/>
                <a:ea typeface="Calibri"/>
                <a:cs typeface="Calibri"/>
                <a:sym typeface="Calibri"/>
                <a:hlinkClick r:id="rId5"/>
              </a:rPr>
              <a:t>http://homes.cs.washington.edu/~tqchen/pdf/BoostedTree.pdf</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underlying algorithm of </a:t>
            </a:r>
            <a:r>
              <a:rPr lang="en-US" sz="1800" dirty="0" err="1">
                <a:solidFill>
                  <a:schemeClr val="dk1"/>
                </a:solidFill>
                <a:latin typeface="Calibri"/>
                <a:ea typeface="Calibri"/>
                <a:cs typeface="Calibri"/>
                <a:sym typeface="Calibri"/>
              </a:rPr>
              <a:t>XGBoost</a:t>
            </a:r>
            <a:r>
              <a:rPr lang="en-US" sz="1800" dirty="0">
                <a:solidFill>
                  <a:schemeClr val="dk1"/>
                </a:solidFill>
                <a:latin typeface="Calibri"/>
                <a:ea typeface="Calibri"/>
                <a:cs typeface="Calibri"/>
                <a:sym typeface="Calibri"/>
              </a:rPr>
              <a:t> is similar, specifically it is an extension of the classic </a:t>
            </a:r>
            <a:r>
              <a:rPr lang="en-US" sz="1800" dirty="0" err="1">
                <a:solidFill>
                  <a:schemeClr val="dk1"/>
                </a:solidFill>
                <a:latin typeface="Calibri"/>
                <a:ea typeface="Calibri"/>
                <a:cs typeface="Calibri"/>
                <a:sym typeface="Calibri"/>
              </a:rPr>
              <a:t>gbm</a:t>
            </a:r>
            <a:r>
              <a:rPr lang="en-US" sz="1800" dirty="0">
                <a:solidFill>
                  <a:schemeClr val="dk1"/>
                </a:solidFill>
                <a:latin typeface="Calibri"/>
                <a:ea typeface="Calibri"/>
                <a:cs typeface="Calibri"/>
                <a:sym typeface="Calibri"/>
              </a:rPr>
              <a:t> algorithm.</a:t>
            </a:r>
            <a:endParaRPr dirty="0"/>
          </a:p>
        </p:txBody>
      </p:sp>
      <p:pic>
        <p:nvPicPr>
          <p:cNvPr id="111" name="Google Shape;111;p16"/>
          <p:cNvPicPr preferRelativeResize="0"/>
          <p:nvPr/>
        </p:nvPicPr>
        <p:blipFill rotWithShape="1">
          <a:blip r:embed="rId6">
            <a:alphaModFix/>
          </a:blip>
          <a:srcRect/>
          <a:stretch/>
        </p:blipFill>
        <p:spPr>
          <a:xfrm>
            <a:off x="5646821" y="0"/>
            <a:ext cx="6545179" cy="6261555"/>
          </a:xfrm>
          <a:prstGeom prst="rect">
            <a:avLst/>
          </a:prstGeom>
          <a:noFill/>
          <a:ln>
            <a:noFill/>
          </a:ln>
        </p:spPr>
      </p:pic>
      <p:cxnSp>
        <p:nvCxnSpPr>
          <p:cNvPr id="112" name="Google Shape;112;p16"/>
          <p:cNvCxnSpPr/>
          <p:nvPr/>
        </p:nvCxnSpPr>
        <p:spPr>
          <a:xfrm>
            <a:off x="5534526" y="0"/>
            <a:ext cx="0" cy="6858000"/>
          </a:xfrm>
          <a:prstGeom prst="straightConnector1">
            <a:avLst/>
          </a:prstGeom>
          <a:noFill/>
          <a:ln w="9525"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504722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7"/>
          <p:cNvSpPr txBox="1"/>
          <p:nvPr/>
        </p:nvSpPr>
        <p:spPr>
          <a:xfrm>
            <a:off x="902448" y="1011936"/>
            <a:ext cx="10387104" cy="50718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latin typeface="Arial" panose="020B0604020202020204" pitchFamily="34" charset="0"/>
                <a:cs typeface="Arial" panose="020B0604020202020204" pitchFamily="34" charset="0"/>
              </a:rPr>
              <a:t>GBM</a:t>
            </a:r>
            <a:endParaRPr sz="16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err="1">
                <a:latin typeface="Arial" panose="020B0604020202020204" pitchFamily="34" charset="0"/>
                <a:cs typeface="Arial" panose="020B0604020202020204" pitchFamily="34" charset="0"/>
              </a:rPr>
              <a:t>xgboost</a:t>
            </a:r>
            <a:r>
              <a:rPr lang="en-US" sz="1600" dirty="0">
                <a:latin typeface="Arial" panose="020B0604020202020204" pitchFamily="34" charset="0"/>
                <a:cs typeface="Arial" panose="020B0604020202020204" pitchFamily="34" charset="0"/>
              </a:rPr>
              <a:t> </a:t>
            </a:r>
            <a:endParaRPr sz="16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latin typeface="Arial" panose="020B0604020202020204" pitchFamily="34" charset="0"/>
                <a:cs typeface="Arial" panose="020B0604020202020204" pitchFamily="34" charset="0"/>
              </a:rPr>
              <a:t> - uses "Regularized Gradient Boosting" model which prevents overfitting and gives better performance</a:t>
            </a:r>
            <a:endParaRPr sz="16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latin typeface="Arial" panose="020B0604020202020204" pitchFamily="34" charset="0"/>
                <a:cs typeface="Arial" panose="020B0604020202020204" pitchFamily="34" charset="0"/>
              </a:rPr>
              <a:t> - uses sparse matrices with sparsity aware algorithms to reduce memory and increase performance</a:t>
            </a:r>
            <a:endParaRPr sz="16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latin typeface="Arial" panose="020B0604020202020204" pitchFamily="34" charset="0"/>
                <a:cs typeface="Arial" panose="020B0604020202020204" pitchFamily="34" charset="0"/>
              </a:rPr>
              <a:t> - better support for </a:t>
            </a:r>
            <a:r>
              <a:rPr lang="en-US" sz="1600" dirty="0">
                <a:solidFill>
                  <a:schemeClr val="dk1"/>
                </a:solidFill>
                <a:latin typeface="Arial" panose="020B0604020202020204" pitchFamily="34" charset="0"/>
                <a:cs typeface="Arial" panose="020B0604020202020204" pitchFamily="34" charset="0"/>
              </a:rPr>
              <a:t>multicore parallel processing - reduces training time</a:t>
            </a: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solidFill>
                  <a:schemeClr val="dk1"/>
                </a:solidFill>
                <a:latin typeface="Arial" panose="020B0604020202020204" pitchFamily="34" charset="0"/>
                <a:cs typeface="Arial" panose="020B0604020202020204" pitchFamily="34" charset="0"/>
              </a:rPr>
              <a:t>2015 - DART: Dropouts meet Multiple Additive Regression Trees</a:t>
            </a: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solidFill>
                  <a:schemeClr val="dk1"/>
                </a:solidFill>
                <a:latin typeface="Arial" panose="020B0604020202020204" pitchFamily="34" charset="0"/>
                <a:cs typeface="Arial" panose="020B0604020202020204" pitchFamily="34" charset="0"/>
              </a:rPr>
              <a:t> - </a:t>
            </a:r>
            <a:r>
              <a:rPr lang="en-US" sz="1600" u="sng" dirty="0">
                <a:solidFill>
                  <a:schemeClr val="hlink"/>
                </a:solidFill>
                <a:latin typeface="Arial" panose="020B0604020202020204" pitchFamily="34" charset="0"/>
                <a:cs typeface="Arial" panose="020B0604020202020204" pitchFamily="34" charset="0"/>
                <a:hlinkClick r:id="rId3"/>
              </a:rPr>
              <a:t>https://arxiv.org/abs/1505.01866</a:t>
            </a: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solidFill>
                  <a:schemeClr val="dk1"/>
                </a:solidFill>
                <a:latin typeface="Arial" panose="020B0604020202020204" pitchFamily="34" charset="0"/>
                <a:cs typeface="Arial" panose="020B0604020202020204" pitchFamily="34" charset="0"/>
              </a:rPr>
              <a:t> - </a:t>
            </a:r>
            <a:r>
              <a:rPr lang="en-US" sz="1600" u="sng" dirty="0">
                <a:solidFill>
                  <a:schemeClr val="hlink"/>
                </a:solidFill>
                <a:latin typeface="Arial" panose="020B0604020202020204" pitchFamily="34" charset="0"/>
                <a:cs typeface="Arial" panose="020B0604020202020204" pitchFamily="34" charset="0"/>
                <a:hlinkClick r:id="rId4"/>
              </a:rPr>
              <a:t>http://zhanpengfang.github.io/418home.html</a:t>
            </a: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solidFill>
                  <a:schemeClr val="dk1"/>
                </a:solidFill>
                <a:latin typeface="Arial" panose="020B0604020202020204" pitchFamily="34" charset="0"/>
                <a:cs typeface="Arial" panose="020B0604020202020204" pitchFamily="34" charset="0"/>
              </a:rPr>
              <a:t> - </a:t>
            </a:r>
            <a:r>
              <a:rPr lang="en-US" sz="1600" u="sng" dirty="0">
                <a:solidFill>
                  <a:schemeClr val="hlink"/>
                </a:solidFill>
                <a:latin typeface="Arial" panose="020B0604020202020204" pitchFamily="34" charset="0"/>
                <a:cs typeface="Arial" panose="020B0604020202020204" pitchFamily="34" charset="0"/>
                <a:hlinkClick r:id="rId5"/>
              </a:rPr>
              <a:t>https://www.analyticsvidhya.com/blog/2016/03/complete-guide-parameter-tuning-xgboost-with-codes-python/</a:t>
            </a: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solidFill>
                  <a:schemeClr val="dk1"/>
                </a:solidFill>
                <a:latin typeface="Arial" panose="020B0604020202020204" pitchFamily="34" charset="0"/>
                <a:cs typeface="Arial" panose="020B0604020202020204" pitchFamily="34" charset="0"/>
              </a:rPr>
              <a:t> - </a:t>
            </a:r>
            <a:r>
              <a:rPr lang="en-US" sz="1600" u="sng" dirty="0">
                <a:solidFill>
                  <a:schemeClr val="hlink"/>
                </a:solidFill>
                <a:latin typeface="Arial" panose="020B0604020202020204" pitchFamily="34" charset="0"/>
                <a:cs typeface="Arial" panose="020B0604020202020204" pitchFamily="34" charset="0"/>
                <a:hlinkClick r:id="rId6"/>
              </a:rPr>
              <a:t>https://www.quora.com/What-is-the-difference-between-the-R-gbm-gradient-boosting-machine-and-xgboost-extreme-gradient-boosting</a:t>
            </a: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solidFill>
                  <a:schemeClr val="dk1"/>
                </a:solidFill>
                <a:latin typeface="Arial" panose="020B0604020202020204" pitchFamily="34" charset="0"/>
                <a:cs typeface="Arial" panose="020B0604020202020204" pitchFamily="34" charset="0"/>
              </a:rPr>
              <a:t>- </a:t>
            </a:r>
            <a:r>
              <a:rPr lang="en-US" sz="1600" u="sng" dirty="0">
                <a:solidFill>
                  <a:schemeClr val="hlink"/>
                </a:solidFill>
                <a:latin typeface="Arial" panose="020B0604020202020204" pitchFamily="34" charset="0"/>
                <a:cs typeface="Arial" panose="020B0604020202020204" pitchFamily="34" charset="0"/>
                <a:hlinkClick r:id="rId7"/>
              </a:rPr>
              <a:t>https://en.wikipedia.org/wiki/Gradient_boosting</a:t>
            </a: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solidFill>
                  <a:schemeClr val="dk1"/>
                </a:solidFill>
                <a:latin typeface="Arial" panose="020B0604020202020204" pitchFamily="34" charset="0"/>
                <a:cs typeface="Arial" panose="020B0604020202020204" pitchFamily="34" charset="0"/>
              </a:rPr>
              <a:t>- </a:t>
            </a:r>
            <a:r>
              <a:rPr lang="en-US" sz="1600" u="sng" dirty="0">
                <a:solidFill>
                  <a:schemeClr val="hlink"/>
                </a:solidFill>
                <a:latin typeface="Arial" panose="020B0604020202020204" pitchFamily="34" charset="0"/>
                <a:cs typeface="Arial" panose="020B0604020202020204" pitchFamily="34" charset="0"/>
                <a:hlinkClick r:id="rId8"/>
              </a:rPr>
              <a:t>https://en.wikipedia.org/wiki/Xgboost</a:t>
            </a:r>
            <a:r>
              <a:rPr lang="en-US" sz="1600" dirty="0">
                <a:solidFill>
                  <a:schemeClr val="dk1"/>
                </a:solidFill>
                <a:latin typeface="Arial" panose="020B0604020202020204" pitchFamily="34" charset="0"/>
                <a:cs typeface="Arial" panose="020B0604020202020204" pitchFamily="34" charset="0"/>
              </a:rPr>
              <a:t> </a:t>
            </a: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solidFill>
                  <a:schemeClr val="dk1"/>
                </a:solidFill>
                <a:latin typeface="Arial" panose="020B0604020202020204" pitchFamily="34" charset="0"/>
                <a:cs typeface="Arial" panose="020B0604020202020204" pitchFamily="34" charset="0"/>
              </a:rPr>
              <a:t>Note:</a:t>
            </a: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solidFill>
                  <a:schemeClr val="dk1"/>
                </a:solidFill>
                <a:latin typeface="Arial" panose="020B0604020202020204" pitchFamily="34" charset="0"/>
                <a:cs typeface="Arial" panose="020B0604020202020204" pitchFamily="34" charset="0"/>
              </a:rPr>
              <a:t>Gradient Boosting is named so because on each steep it is improving (boosting) the decision by decreasing the error (Gradient Descent) </a:t>
            </a: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r>
              <a:rPr lang="en-US" sz="1600" dirty="0">
                <a:solidFill>
                  <a:schemeClr val="dk1"/>
                </a:solidFill>
                <a:latin typeface="Arial" panose="020B0604020202020204" pitchFamily="34" charset="0"/>
                <a:cs typeface="Arial" panose="020B0604020202020204" pitchFamily="34" charset="0"/>
              </a:rPr>
              <a:t> - </a:t>
            </a:r>
            <a:r>
              <a:rPr lang="en-US" sz="1600" dirty="0">
                <a:solidFill>
                  <a:schemeClr val="dk1"/>
                </a:solidFill>
                <a:latin typeface="Arial" panose="020B0604020202020204" pitchFamily="34" charset="0"/>
                <a:cs typeface="Arial" panose="020B0604020202020204" pitchFamily="34" charset="0"/>
                <a:hlinkClick r:id="rId9"/>
              </a:rPr>
              <a:t>http://www.becomingadatascientist.com/2016/08/06/boosting-in-machine-learning-as-a-metaphor-for-diverse-teams/#comment-2749</a:t>
            </a:r>
            <a:r>
              <a:rPr lang="en-US" sz="1600" dirty="0">
                <a:solidFill>
                  <a:schemeClr val="dk1"/>
                </a:solidFill>
                <a:latin typeface="Arial" panose="020B0604020202020204" pitchFamily="34" charset="0"/>
                <a:cs typeface="Arial" panose="020B0604020202020204" pitchFamily="34" charset="0"/>
              </a:rPr>
              <a:t> </a:t>
            </a:r>
            <a:endParaRPr sz="1600" dirty="0">
              <a:solidFill>
                <a:schemeClr val="dk1"/>
              </a:solidFill>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600" dirty="0">
              <a:solidFill>
                <a:schemeClr val="dk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C2BFB62-314C-5846-961A-BADD2EA9FB6B}"/>
              </a:ext>
            </a:extLst>
          </p:cNvPr>
          <p:cNvSpPr txBox="1"/>
          <p:nvPr/>
        </p:nvSpPr>
        <p:spPr>
          <a:xfrm>
            <a:off x="85344" y="85344"/>
            <a:ext cx="6230112" cy="646331"/>
          </a:xfrm>
          <a:prstGeom prst="rect">
            <a:avLst/>
          </a:prstGeom>
          <a:noFill/>
        </p:spPr>
        <p:txBody>
          <a:bodyPr wrap="square" rtlCol="0">
            <a:spAutoFit/>
          </a:bodyPr>
          <a:lstStyle/>
          <a:p>
            <a:pPr lvl="0"/>
            <a:r>
              <a:rPr lang="en-US" b="1" dirty="0" err="1">
                <a:solidFill>
                  <a:schemeClr val="dk1"/>
                </a:solidFill>
                <a:latin typeface="Arial" panose="020B0604020202020204" pitchFamily="34" charset="0"/>
                <a:ea typeface="Calibri"/>
                <a:cs typeface="Arial" panose="020B0604020202020204" pitchFamily="34" charset="0"/>
                <a:sym typeface="Calibri"/>
              </a:rPr>
              <a:t>XGBoost</a:t>
            </a:r>
            <a:r>
              <a:rPr lang="en-US" b="1" dirty="0">
                <a:solidFill>
                  <a:schemeClr val="dk1"/>
                </a:solidFill>
                <a:latin typeface="Arial" panose="020B0604020202020204" pitchFamily="34" charset="0"/>
                <a:ea typeface="Calibri"/>
                <a:cs typeface="Arial" panose="020B0604020202020204" pitchFamily="34" charset="0"/>
                <a:sym typeface="Calibri"/>
              </a:rPr>
              <a:t> (Extreme Gradient Boosting, 2014) </a:t>
            </a:r>
          </a:p>
          <a:p>
            <a:pPr lvl="0"/>
            <a:r>
              <a:rPr lang="en-US" b="1" dirty="0">
                <a:solidFill>
                  <a:schemeClr val="dk1"/>
                </a:solidFill>
                <a:latin typeface="Arial" panose="020B0604020202020204" pitchFamily="34" charset="0"/>
                <a:ea typeface="Calibri"/>
                <a:cs typeface="Arial" panose="020B0604020202020204" pitchFamily="34" charset="0"/>
                <a:sym typeface="Calibri"/>
              </a:rPr>
              <a:t>vs GBM (Gradient Boosting Machine, 1999).</a:t>
            </a:r>
          </a:p>
        </p:txBody>
      </p:sp>
    </p:spTree>
    <p:extLst>
      <p:ext uri="{BB962C8B-B14F-4D97-AF65-F5344CB8AC3E}">
        <p14:creationId xmlns:p14="http://schemas.microsoft.com/office/powerpoint/2010/main" val="4259063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60420" y="128337"/>
            <a:ext cx="4578017" cy="14157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a:solidFill>
                  <a:schemeClr val="dk1"/>
                </a:solidFill>
                <a:latin typeface="Calibri"/>
                <a:ea typeface="Calibri"/>
                <a:cs typeface="Calibri"/>
                <a:sym typeface="Calibri"/>
              </a:rPr>
              <a:t>Recommender Systems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1. Content based (CB)</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2. Collaborative filtering (CF)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3. Latent factor based</a:t>
            </a:r>
            <a:endParaRPr dirty="0"/>
          </a:p>
        </p:txBody>
      </p:sp>
      <p:pic>
        <p:nvPicPr>
          <p:cNvPr id="89" name="Google Shape;89;p13"/>
          <p:cNvPicPr preferRelativeResize="0"/>
          <p:nvPr/>
        </p:nvPicPr>
        <p:blipFill rotWithShape="1">
          <a:blip r:embed="rId3">
            <a:alphaModFix/>
          </a:blip>
          <a:srcRect/>
          <a:stretch/>
        </p:blipFill>
        <p:spPr>
          <a:xfrm>
            <a:off x="5396164" y="2132167"/>
            <a:ext cx="6629400" cy="4305300"/>
          </a:xfrm>
          <a:prstGeom prst="rect">
            <a:avLst/>
          </a:prstGeom>
          <a:noFill/>
          <a:ln>
            <a:noFill/>
          </a:ln>
        </p:spPr>
      </p:pic>
      <p:sp>
        <p:nvSpPr>
          <p:cNvPr id="90" name="Google Shape;90;p13"/>
          <p:cNvSpPr txBox="1"/>
          <p:nvPr/>
        </p:nvSpPr>
        <p:spPr>
          <a:xfrm>
            <a:off x="6063916" y="128336"/>
            <a:ext cx="5961648" cy="14756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Long Tail</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Total sales in long-tail may be big, but sales of each individual item are small and each item is almost invisible. Recommendations help.</a:t>
            </a:r>
            <a:endParaRPr dirty="0">
              <a:solidFill>
                <a:schemeClr val="dk1"/>
              </a:solidFill>
              <a:latin typeface="Calibri"/>
              <a:ea typeface="Calibri"/>
              <a:cs typeface="Calibri"/>
              <a:sym typeface="Calibri"/>
            </a:endParaRPr>
          </a:p>
        </p:txBody>
      </p:sp>
      <p:sp>
        <p:nvSpPr>
          <p:cNvPr id="91" name="Google Shape;91;p13"/>
          <p:cNvSpPr txBox="1"/>
          <p:nvPr/>
        </p:nvSpPr>
        <p:spPr>
          <a:xfrm>
            <a:off x="160420" y="1603992"/>
            <a:ext cx="4989096"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 Lists of favorites, “essential” items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List of “Top 10”, Most popular, New items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Tailored to individual users</a:t>
            </a:r>
            <a:endParaRPr sz="1800" dirty="0">
              <a:solidFill>
                <a:schemeClr val="dk1"/>
              </a:solidFill>
              <a:latin typeface="Calibri"/>
              <a:ea typeface="Calibri"/>
              <a:cs typeface="Calibri"/>
              <a:sym typeface="Calibri"/>
            </a:endParaRPr>
          </a:p>
        </p:txBody>
      </p:sp>
      <p:pic>
        <p:nvPicPr>
          <p:cNvPr id="92" name="Google Shape;92;p1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363956" y="2910645"/>
            <a:ext cx="3135563" cy="1957852"/>
          </a:xfrm>
          <a:prstGeom prst="rect">
            <a:avLst/>
          </a:prstGeom>
          <a:noFill/>
          <a:ln>
            <a:noFill/>
          </a:ln>
        </p:spPr>
      </p:pic>
      <p:sp>
        <p:nvSpPr>
          <p:cNvPr id="93" name="Google Shape;93;p13"/>
          <p:cNvSpPr txBox="1"/>
          <p:nvPr/>
        </p:nvSpPr>
        <p:spPr>
          <a:xfrm>
            <a:off x="160420" y="2562967"/>
            <a:ext cx="383335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Utility Matrix for movies vs users:</a:t>
            </a:r>
            <a:endParaRPr sz="1800" dirty="0">
              <a:solidFill>
                <a:schemeClr val="dk1"/>
              </a:solidFill>
              <a:latin typeface="Calibri"/>
              <a:ea typeface="Calibri"/>
              <a:cs typeface="Calibri"/>
              <a:sym typeface="Calibri"/>
            </a:endParaRPr>
          </a:p>
        </p:txBody>
      </p:sp>
      <p:sp>
        <p:nvSpPr>
          <p:cNvPr id="94" name="Google Shape;94;p13"/>
          <p:cNvSpPr txBox="1"/>
          <p:nvPr/>
        </p:nvSpPr>
        <p:spPr>
          <a:xfrm>
            <a:off x="139368" y="4876799"/>
            <a:ext cx="5202655"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Ratings: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Explicit reviews and ratings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Implicit from user buying behavior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Problem: Utility Matrix is very sparse, most people haven’t rated most items.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New items have no ratings, new users have no ratings</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1155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8292D7-C0FA-7740-85EA-21E789F96C5D}"/>
              </a:ext>
            </a:extLst>
          </p:cNvPr>
          <p:cNvSpPr txBox="1"/>
          <p:nvPr/>
        </p:nvSpPr>
        <p:spPr>
          <a:xfrm>
            <a:off x="2649070" y="1216932"/>
            <a:ext cx="6642847" cy="461665"/>
          </a:xfrm>
          <a:prstGeom prst="rect">
            <a:avLst/>
          </a:prstGeom>
          <a:noFill/>
        </p:spPr>
        <p:txBody>
          <a:bodyPr wrap="square" rtlCol="0">
            <a:spAutoFit/>
          </a:bodyPr>
          <a:lstStyle/>
          <a:p>
            <a:r>
              <a:rPr lang="en-US" sz="2400" b="1" dirty="0"/>
              <a:t>Machine Learning Systems = Prediction Machines</a:t>
            </a:r>
          </a:p>
        </p:txBody>
      </p:sp>
      <p:pic>
        <p:nvPicPr>
          <p:cNvPr id="2" name="Picture 1">
            <a:extLst>
              <a:ext uri="{FF2B5EF4-FFF2-40B4-BE49-F238E27FC236}">
                <a16:creationId xmlns:a16="http://schemas.microsoft.com/office/drawing/2014/main" id="{C94B984A-C757-994A-B6E8-3FA50DA1DB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16179"/>
            <a:ext cx="6117130" cy="3449197"/>
          </a:xfrm>
          <a:prstGeom prst="rect">
            <a:avLst/>
          </a:prstGeom>
        </p:spPr>
      </p:pic>
      <p:sp>
        <p:nvSpPr>
          <p:cNvPr id="3" name="TextBox 2">
            <a:extLst>
              <a:ext uri="{FF2B5EF4-FFF2-40B4-BE49-F238E27FC236}">
                <a16:creationId xmlns:a16="http://schemas.microsoft.com/office/drawing/2014/main" id="{1145D382-E115-314D-B3F7-DADF8E3C60E0}"/>
              </a:ext>
            </a:extLst>
          </p:cNvPr>
          <p:cNvSpPr txBox="1"/>
          <p:nvPr/>
        </p:nvSpPr>
        <p:spPr>
          <a:xfrm>
            <a:off x="147918" y="5459506"/>
            <a:ext cx="3294529" cy="738664"/>
          </a:xfrm>
          <a:prstGeom prst="rect">
            <a:avLst/>
          </a:prstGeom>
          <a:noFill/>
        </p:spPr>
        <p:txBody>
          <a:bodyPr wrap="square" rtlCol="0">
            <a:spAutoFit/>
          </a:bodyPr>
          <a:lstStyle/>
          <a:p>
            <a:r>
              <a:rPr lang="en-US" sz="2400" b="1" dirty="0"/>
              <a:t>Ajay Agrawal</a:t>
            </a:r>
          </a:p>
          <a:p>
            <a:r>
              <a:rPr lang="en-US" dirty="0"/>
              <a:t>University of Toronto</a:t>
            </a:r>
          </a:p>
        </p:txBody>
      </p:sp>
      <p:sp>
        <p:nvSpPr>
          <p:cNvPr id="9" name="TextBox 8">
            <a:extLst>
              <a:ext uri="{FF2B5EF4-FFF2-40B4-BE49-F238E27FC236}">
                <a16:creationId xmlns:a16="http://schemas.microsoft.com/office/drawing/2014/main" id="{E1767B65-956F-8B4D-86D8-67766228C237}"/>
              </a:ext>
            </a:extLst>
          </p:cNvPr>
          <p:cNvSpPr txBox="1"/>
          <p:nvPr/>
        </p:nvSpPr>
        <p:spPr>
          <a:xfrm>
            <a:off x="7308475" y="2756647"/>
            <a:ext cx="3966883" cy="1384995"/>
          </a:xfrm>
          <a:prstGeom prst="rect">
            <a:avLst/>
          </a:prstGeom>
          <a:noFill/>
        </p:spPr>
        <p:txBody>
          <a:bodyPr wrap="square" rtlCol="0">
            <a:spAutoFit/>
          </a:bodyPr>
          <a:lstStyle/>
          <a:p>
            <a:r>
              <a:rPr lang="en-US" sz="2800" dirty="0"/>
              <a:t>ML = "Cheap Predictions"</a:t>
            </a:r>
          </a:p>
          <a:p>
            <a:endParaRPr lang="en-US" sz="2800" dirty="0"/>
          </a:p>
          <a:p>
            <a:r>
              <a:rPr lang="en-US" sz="2800" dirty="0"/>
              <a:t>AI = "Cheap Predictions"</a:t>
            </a:r>
          </a:p>
        </p:txBody>
      </p:sp>
    </p:spTree>
    <p:extLst>
      <p:ext uri="{BB962C8B-B14F-4D97-AF65-F5344CB8AC3E}">
        <p14:creationId xmlns:p14="http://schemas.microsoft.com/office/powerpoint/2010/main" val="2146517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p:nvPr/>
        </p:nvSpPr>
        <p:spPr>
          <a:xfrm>
            <a:off x="160420" y="128336"/>
            <a:ext cx="11619204" cy="6729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Content-based Recommender Systems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Recommendations based on user history.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build item profiles (</a:t>
            </a:r>
            <a:r>
              <a:rPr lang="en-US" sz="1800" b="1" dirty="0">
                <a:solidFill>
                  <a:srgbClr val="0070C0"/>
                </a:solidFill>
                <a:latin typeface="Calibri"/>
                <a:ea typeface="Calibri"/>
                <a:cs typeface="Calibri"/>
                <a:sym typeface="Calibri"/>
              </a:rPr>
              <a:t>vectors of features</a:t>
            </a:r>
            <a:r>
              <a:rPr lang="en-US" sz="1800" dirty="0">
                <a:solidFill>
                  <a:schemeClr val="dk1"/>
                </a:solidFill>
                <a:latin typeface="Calibri"/>
                <a:ea typeface="Calibri"/>
                <a:cs typeface="Calibri"/>
                <a:sym typeface="Calibri"/>
              </a:rPr>
              <a:t>) and user profiles (</a:t>
            </a:r>
            <a:r>
              <a:rPr lang="en-US" sz="1800" dirty="0">
                <a:solidFill>
                  <a:srgbClr val="0070C0"/>
                </a:solidFill>
                <a:latin typeface="Calibri"/>
                <a:ea typeface="Calibri"/>
                <a:cs typeface="Calibri"/>
                <a:sym typeface="Calibri"/>
              </a:rPr>
              <a:t>vectors of feature preferences</a:t>
            </a:r>
            <a:r>
              <a:rPr lang="en-US" sz="1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Then we match them (dot-product, angle between vectors)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each item – profile, vector of features (for example, comedy, action, actor, director, etc.)</a:t>
            </a:r>
            <a:endParaRPr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How to extract most important features? Most important words/terms?</a:t>
            </a:r>
          </a:p>
          <a:p>
            <a:pPr marL="0" marR="0" lvl="0" indent="0" algn="l" rtl="0">
              <a:spcBef>
                <a:spcPts val="0"/>
              </a:spcBef>
              <a:spcAft>
                <a:spcPts val="0"/>
              </a:spcAft>
              <a:buNone/>
            </a:pPr>
            <a:endParaRPr dirty="0"/>
          </a:p>
          <a:p>
            <a:pPr marL="0" marR="0" lvl="0" indent="0" algn="l" rtl="0">
              <a:spcBef>
                <a:spcPts val="0"/>
              </a:spcBef>
              <a:spcAft>
                <a:spcPts val="0"/>
              </a:spcAft>
              <a:buNone/>
            </a:pPr>
            <a:r>
              <a:rPr lang="en-US" sz="1800" b="1" dirty="0">
                <a:solidFill>
                  <a:srgbClr val="0070C0"/>
                </a:solidFill>
                <a:latin typeface="Calibri"/>
                <a:ea typeface="Calibri"/>
                <a:cs typeface="Calibri"/>
                <a:sym typeface="Calibri"/>
              </a:rPr>
              <a:t>TF_IDF </a:t>
            </a:r>
            <a:r>
              <a:rPr lang="en-US" sz="1800" dirty="0">
                <a:solidFill>
                  <a:schemeClr val="dk1"/>
                </a:solidFill>
                <a:latin typeface="Calibri"/>
                <a:ea typeface="Calibri"/>
                <a:cs typeface="Calibri"/>
                <a:sym typeface="Calibri"/>
              </a:rPr>
              <a:t>stands for </a:t>
            </a:r>
            <a:r>
              <a:rPr lang="en-US" sz="1800" b="1" dirty="0">
                <a:solidFill>
                  <a:srgbClr val="0070C0"/>
                </a:solidFill>
                <a:latin typeface="Calibri"/>
                <a:ea typeface="Calibri"/>
                <a:cs typeface="Calibri"/>
                <a:sym typeface="Calibri"/>
              </a:rPr>
              <a:t>Term Frequency - Inverse Document Frequency</a:t>
            </a:r>
            <a:r>
              <a:rPr lang="en-U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calculated by multiplying two numbers:   </a:t>
            </a:r>
            <a:r>
              <a:rPr lang="en-US" sz="1800" b="1" dirty="0">
                <a:solidFill>
                  <a:srgbClr val="0070C0"/>
                </a:solidFill>
                <a:latin typeface="Calibri"/>
                <a:ea typeface="Calibri"/>
                <a:cs typeface="Calibri"/>
                <a:sym typeface="Calibri"/>
              </a:rPr>
              <a:t>TF_IDF = TF * IDF</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where: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TF(t) = (Number of times term t appears in a document) / (Total number of terms in the document).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IDF(t) = log(Total number of documents / Number of documents with term t in it).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Doc profile – set of words with highest TF-IDF scores, together with their scores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User Profile: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user has rated … or user has bought …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Simple – take weighted average of items’ features, normalize by average rating of the user.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Problem – will never recommend anything which doesn’t fit user’s history.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What to recommend to a new user?</a:t>
            </a:r>
            <a:endParaRPr dirty="0"/>
          </a:p>
        </p:txBody>
      </p:sp>
    </p:spTree>
    <p:extLst>
      <p:ext uri="{BB962C8B-B14F-4D97-AF65-F5344CB8AC3E}">
        <p14:creationId xmlns:p14="http://schemas.microsoft.com/office/powerpoint/2010/main" val="3636044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5"/>
          <p:cNvSpPr txBox="1"/>
          <p:nvPr/>
        </p:nvSpPr>
        <p:spPr>
          <a:xfrm>
            <a:off x="0" y="1"/>
            <a:ext cx="11774905" cy="36317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Collaborative filtering (CF) </a:t>
            </a:r>
            <a:endParaRPr sz="32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CF is a technique used by recommender systems.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CF is a method of making automatic predictions (filtering) about the interests of a user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by collecting preferences or taste information from many users (collaborating).</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Typically, the workflow of a collaborative filtering system is:</a:t>
            </a:r>
            <a:endParaRPr dirty="0"/>
          </a:p>
          <a:p>
            <a:pPr marL="0" marR="0" lvl="0" indent="0" algn="l" rtl="0">
              <a:spcBef>
                <a:spcPts val="0"/>
              </a:spcBef>
              <a:spcAft>
                <a:spcPts val="0"/>
              </a:spcAft>
              <a:buNone/>
            </a:pPr>
            <a:endParaRPr sz="1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A user expresses his or her preferences by rating items (e.g. books, movies or CDs) of the system. These ratings can be viewed as an approximate representation of the user's interest in the corresponding domain.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The system matches this user's ratings against other users' and finds the people with most "similar" tastes.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With similar users, the system recommends items that the similar users have rated highly but not yet being rated by this user (presumably the absence of rating is often considered as the unfamiliarity of an item).</a:t>
            </a:r>
            <a:endParaRPr dirty="0"/>
          </a:p>
        </p:txBody>
      </p:sp>
      <p:pic>
        <p:nvPicPr>
          <p:cNvPr id="105" name="Google Shape;105;p15"/>
          <p:cNvPicPr preferRelativeResize="0"/>
          <p:nvPr/>
        </p:nvPicPr>
        <p:blipFill rotWithShape="1">
          <a:blip r:embed="rId3">
            <a:alphaModFix/>
          </a:blip>
          <a:srcRect/>
          <a:stretch/>
        </p:blipFill>
        <p:spPr>
          <a:xfrm>
            <a:off x="9286374" y="4350007"/>
            <a:ext cx="2057400" cy="723900"/>
          </a:xfrm>
          <a:prstGeom prst="rect">
            <a:avLst/>
          </a:prstGeom>
          <a:noFill/>
          <a:ln>
            <a:noFill/>
          </a:ln>
        </p:spPr>
      </p:pic>
      <p:sp>
        <p:nvSpPr>
          <p:cNvPr id="106" name="Google Shape;106;p15"/>
          <p:cNvSpPr txBox="1"/>
          <p:nvPr/>
        </p:nvSpPr>
        <p:spPr>
          <a:xfrm>
            <a:off x="16042" y="3712796"/>
            <a:ext cx="8871285"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How to tell that users are similar?</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Option 1 - The Jaccard index (a.k.a. “Intersection over Union” or “Jaccard similarity coefficient”), originally coined coefficient de </a:t>
            </a:r>
            <a:r>
              <a:rPr lang="en-US" sz="1800" dirty="0" err="1">
                <a:solidFill>
                  <a:schemeClr val="dk1"/>
                </a:solidFill>
                <a:latin typeface="Calibri"/>
                <a:ea typeface="Calibri"/>
                <a:cs typeface="Calibri"/>
                <a:sym typeface="Calibri"/>
              </a:rPr>
              <a:t>communauté</a:t>
            </a:r>
            <a:r>
              <a:rPr lang="en-US" sz="1800" dirty="0">
                <a:solidFill>
                  <a:schemeClr val="dk1"/>
                </a:solidFill>
                <a:latin typeface="Calibri"/>
                <a:ea typeface="Calibri"/>
                <a:cs typeface="Calibri"/>
                <a:sym typeface="Calibri"/>
              </a:rPr>
              <a:t> by Paul Jaccard.</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Problem – it doesn’t account for the value of a rating.</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Option 2 - Better approach – look at similarity of feature vectors (cosine similarity).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Problem here – how to deal with missing (not rated) components of vectors.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Option 3 – Centered cosine (</a:t>
            </a:r>
            <a:r>
              <a:rPr lang="en-US" sz="1800" b="1" dirty="0">
                <a:solidFill>
                  <a:srgbClr val="0070C0"/>
                </a:solidFill>
                <a:latin typeface="Calibri"/>
                <a:ea typeface="Calibri"/>
                <a:cs typeface="Calibri"/>
                <a:sym typeface="Calibri"/>
              </a:rPr>
              <a:t>Pearson correlation</a:t>
            </a:r>
            <a:r>
              <a:rPr lang="en-US" sz="1800" dirty="0">
                <a:solidFill>
                  <a:schemeClr val="dk1"/>
                </a:solidFill>
                <a:latin typeface="Calibri"/>
                <a:ea typeface="Calibri"/>
                <a:cs typeface="Calibri"/>
                <a:sym typeface="Calibri"/>
              </a:rPr>
              <a:t>) – subtracting the row (user) mean to center around zero. Then missing data is treated as “average”. Also helps to resolve “tough rates vs easy rates” problem.</a:t>
            </a:r>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5233F058-B1A1-4E44-A563-330DFEE96B25}"/>
              </a:ext>
            </a:extLst>
          </p:cNvPr>
          <p:cNvSpPr txBox="1"/>
          <p:nvPr/>
        </p:nvSpPr>
        <p:spPr>
          <a:xfrm>
            <a:off x="8931380" y="4897098"/>
            <a:ext cx="1480355" cy="369332"/>
          </a:xfrm>
          <a:prstGeom prst="rect">
            <a:avLst/>
          </a:prstGeom>
          <a:noFill/>
        </p:spPr>
        <p:txBody>
          <a:bodyPr wrap="square" rtlCol="0">
            <a:spAutoFit/>
          </a:bodyPr>
          <a:lstStyle/>
          <a:p>
            <a:r>
              <a:rPr lang="en-US" dirty="0">
                <a:solidFill>
                  <a:srgbClr val="0070C0"/>
                </a:solidFill>
              </a:rPr>
              <a:t>Jaccard index</a:t>
            </a:r>
          </a:p>
        </p:txBody>
      </p:sp>
      <p:sp>
        <p:nvSpPr>
          <p:cNvPr id="6" name="TextBox 5">
            <a:extLst>
              <a:ext uri="{FF2B5EF4-FFF2-40B4-BE49-F238E27FC236}">
                <a16:creationId xmlns:a16="http://schemas.microsoft.com/office/drawing/2014/main" id="{C229B099-D461-5F44-933B-9A0056DC5473}"/>
              </a:ext>
            </a:extLst>
          </p:cNvPr>
          <p:cNvSpPr txBox="1"/>
          <p:nvPr/>
        </p:nvSpPr>
        <p:spPr>
          <a:xfrm>
            <a:off x="10734380" y="5176123"/>
            <a:ext cx="899773" cy="369332"/>
          </a:xfrm>
          <a:prstGeom prst="rect">
            <a:avLst/>
          </a:prstGeom>
          <a:noFill/>
        </p:spPr>
        <p:txBody>
          <a:bodyPr wrap="square" rtlCol="0">
            <a:spAutoFit/>
          </a:bodyPr>
          <a:lstStyle/>
          <a:p>
            <a:r>
              <a:rPr lang="en-US" dirty="0">
                <a:solidFill>
                  <a:srgbClr val="0070C0"/>
                </a:solidFill>
              </a:rPr>
              <a:t>Union</a:t>
            </a:r>
          </a:p>
        </p:txBody>
      </p:sp>
      <p:sp>
        <p:nvSpPr>
          <p:cNvPr id="7" name="TextBox 6">
            <a:extLst>
              <a:ext uri="{FF2B5EF4-FFF2-40B4-BE49-F238E27FC236}">
                <a16:creationId xmlns:a16="http://schemas.microsoft.com/office/drawing/2014/main" id="{3F37963E-2E52-DD44-A151-A6D17106AA0D}"/>
              </a:ext>
            </a:extLst>
          </p:cNvPr>
          <p:cNvSpPr txBox="1"/>
          <p:nvPr/>
        </p:nvSpPr>
        <p:spPr>
          <a:xfrm>
            <a:off x="10705205" y="3913415"/>
            <a:ext cx="1407224" cy="369332"/>
          </a:xfrm>
          <a:prstGeom prst="rect">
            <a:avLst/>
          </a:prstGeom>
          <a:noFill/>
        </p:spPr>
        <p:txBody>
          <a:bodyPr wrap="square" rtlCol="0">
            <a:spAutoFit/>
          </a:bodyPr>
          <a:lstStyle/>
          <a:p>
            <a:r>
              <a:rPr lang="en-US" dirty="0">
                <a:solidFill>
                  <a:srgbClr val="0070C0"/>
                </a:solidFill>
              </a:rPr>
              <a:t>Intersection</a:t>
            </a:r>
          </a:p>
        </p:txBody>
      </p:sp>
    </p:spTree>
    <p:extLst>
      <p:ext uri="{BB962C8B-B14F-4D97-AF65-F5344CB8AC3E}">
        <p14:creationId xmlns:p14="http://schemas.microsoft.com/office/powerpoint/2010/main" val="353985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p:nvPr/>
        </p:nvSpPr>
        <p:spPr>
          <a:xfrm>
            <a:off x="160420" y="128336"/>
            <a:ext cx="6606140" cy="58675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Collaborative filtering (CF) - continued </a:t>
            </a:r>
            <a:endParaRPr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Once we have identified features for each movie,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and identified preferences for users,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can identify users similar to our user.</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Then we can make predictions by calculating similarities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between their items and our user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(and normalizing by sum of all their similarities).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Then we take top-10 of those weighted similarities.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This was user-to-user collaborative filtering.</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can also do item-to-item CF.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each item we will find similar items,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calculate similarity, use weighted similarity – and select top 10.</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Item-to-item similarity is simpler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(less features, easier to understand)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than user-to-user.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So in real life item-to-item outperforms user-to-user methods.</a:t>
            </a:r>
            <a:endParaRPr dirty="0"/>
          </a:p>
        </p:txBody>
      </p:sp>
    </p:spTree>
    <p:extLst>
      <p:ext uri="{BB962C8B-B14F-4D97-AF65-F5344CB8AC3E}">
        <p14:creationId xmlns:p14="http://schemas.microsoft.com/office/powerpoint/2010/main" val="2676688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p:nvPr/>
        </p:nvSpPr>
        <p:spPr>
          <a:xfrm>
            <a:off x="104505" y="836750"/>
            <a:ext cx="7837714" cy="1776548"/>
          </a:xfrm>
          <a:prstGeom prst="rect">
            <a:avLst/>
          </a:prstGeom>
          <a:noFill/>
          <a:ln w="25400">
            <a:solidFill>
              <a:schemeClr val="accent1"/>
            </a:solid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It is expensive (time consuming) to calculate similarity for all users and items. </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The complexity is O(U), where U is the size of utility matrix = (</a:t>
            </a:r>
            <a:r>
              <a:rPr lang="en-US" dirty="0" err="1">
                <a:solidFill>
                  <a:schemeClr val="dk1"/>
                </a:solidFill>
                <a:latin typeface="Calibri"/>
                <a:ea typeface="Calibri"/>
                <a:cs typeface="Calibri"/>
                <a:sym typeface="Calibri"/>
              </a:rPr>
              <a:t>Nusers</a:t>
            </a:r>
            <a:r>
              <a:rPr lang="en-US" dirty="0">
                <a:solidFill>
                  <a:schemeClr val="dk1"/>
                </a:solidFill>
                <a:latin typeface="Calibri"/>
                <a:ea typeface="Calibri"/>
                <a:cs typeface="Calibri"/>
                <a:sym typeface="Calibri"/>
              </a:rPr>
              <a:t> * </a:t>
            </a:r>
            <a:r>
              <a:rPr lang="en-US" dirty="0" err="1">
                <a:solidFill>
                  <a:schemeClr val="dk1"/>
                </a:solidFill>
                <a:latin typeface="Calibri"/>
                <a:ea typeface="Calibri"/>
                <a:cs typeface="Calibri"/>
                <a:sym typeface="Calibri"/>
              </a:rPr>
              <a:t>Nmovies</a:t>
            </a:r>
            <a:r>
              <a:rPr lang="en-US"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Solutions:</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 - Near-neighbor search in high dimensions (LSH = Locality Sensitive Hashing, etc.)</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 - Clustering</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 - Dimensionality reduction</a:t>
            </a:r>
            <a:endParaRPr dirty="0">
              <a:solidFill>
                <a:schemeClr val="dk1"/>
              </a:solidFill>
              <a:latin typeface="Calibri"/>
              <a:ea typeface="Calibri"/>
              <a:cs typeface="Calibri"/>
              <a:sym typeface="Calibri"/>
            </a:endParaRPr>
          </a:p>
        </p:txBody>
      </p:sp>
      <p:sp>
        <p:nvSpPr>
          <p:cNvPr id="3" name="Google Shape;116;p17">
            <a:extLst>
              <a:ext uri="{FF2B5EF4-FFF2-40B4-BE49-F238E27FC236}">
                <a16:creationId xmlns:a16="http://schemas.microsoft.com/office/drawing/2014/main" id="{CFB8E91E-1099-394F-9D09-3C5A2588F840}"/>
              </a:ext>
            </a:extLst>
          </p:cNvPr>
          <p:cNvSpPr txBox="1"/>
          <p:nvPr/>
        </p:nvSpPr>
        <p:spPr>
          <a:xfrm>
            <a:off x="0" y="0"/>
            <a:ext cx="10022671" cy="5486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Collaborative filtering (CF) – continued - implementation</a:t>
            </a:r>
            <a:endParaRPr dirty="0"/>
          </a:p>
        </p:txBody>
      </p:sp>
      <p:sp>
        <p:nvSpPr>
          <p:cNvPr id="4" name="Google Shape;116;p17">
            <a:extLst>
              <a:ext uri="{FF2B5EF4-FFF2-40B4-BE49-F238E27FC236}">
                <a16:creationId xmlns:a16="http://schemas.microsoft.com/office/drawing/2014/main" id="{45A92CEC-BCF9-2A41-98FE-4F0F5A8B6BDA}"/>
              </a:ext>
            </a:extLst>
          </p:cNvPr>
          <p:cNvSpPr txBox="1"/>
          <p:nvPr/>
        </p:nvSpPr>
        <p:spPr>
          <a:xfrm>
            <a:off x="7942219" y="3344157"/>
            <a:ext cx="4089143" cy="1771539"/>
          </a:xfrm>
          <a:prstGeom prst="rect">
            <a:avLst/>
          </a:prstGeom>
          <a:noFill/>
          <a:ln w="25400">
            <a:solidFill>
              <a:schemeClr val="accent1"/>
            </a:solid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Common practice:</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 - define similarity of items</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 - select “K” nearest neighbors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    for each pair (item, user)</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 - estimate ratings as base-line + CF piece</a:t>
            </a:r>
          </a:p>
          <a:p>
            <a:pPr marL="0" marR="0" lvl="0" indent="0" algn="l" rtl="0">
              <a:spcBef>
                <a:spcPts val="0"/>
              </a:spcBef>
              <a:spcAft>
                <a:spcPts val="0"/>
              </a:spcAft>
              <a:buNone/>
            </a:pPr>
            <a:r>
              <a:rPr lang="en-US" dirty="0">
                <a:solidFill>
                  <a:schemeClr val="dk1"/>
                </a:solidFill>
                <a:latin typeface="Calibri"/>
                <a:ea typeface="Calibri"/>
                <a:cs typeface="Calibri"/>
                <a:sym typeface="Calibri"/>
              </a:rPr>
              <a:t>   (weighted normalized average)</a:t>
            </a:r>
            <a:endParaRPr dirty="0"/>
          </a:p>
        </p:txBody>
      </p:sp>
      <p:sp>
        <p:nvSpPr>
          <p:cNvPr id="2" name="TextBox 1">
            <a:extLst>
              <a:ext uri="{FF2B5EF4-FFF2-40B4-BE49-F238E27FC236}">
                <a16:creationId xmlns:a16="http://schemas.microsoft.com/office/drawing/2014/main" id="{A67CE94F-8050-CC41-9960-974B468FEB90}"/>
              </a:ext>
            </a:extLst>
          </p:cNvPr>
          <p:cNvSpPr txBox="1"/>
          <p:nvPr/>
        </p:nvSpPr>
        <p:spPr>
          <a:xfrm>
            <a:off x="8662911" y="836750"/>
            <a:ext cx="3368451" cy="1200329"/>
          </a:xfrm>
          <a:prstGeom prst="rect">
            <a:avLst/>
          </a:prstGeom>
          <a:noFill/>
          <a:ln w="25400">
            <a:solidFill>
              <a:schemeClr val="accent1"/>
            </a:solidFill>
          </a:ln>
        </p:spPr>
        <p:txBody>
          <a:bodyPr wrap="square" rtlCol="0">
            <a:spAutoFit/>
          </a:bodyPr>
          <a:lstStyle/>
          <a:p>
            <a:r>
              <a:rPr lang="en-US" dirty="0">
                <a:solidFill>
                  <a:schemeClr val="dk1"/>
                </a:solidFill>
                <a:ea typeface="Calibri"/>
                <a:cs typeface="Calibri"/>
                <a:sym typeface="Calibri"/>
              </a:rPr>
              <a:t>Harry Potter effect </a:t>
            </a:r>
          </a:p>
          <a:p>
            <a:r>
              <a:rPr lang="en-US" dirty="0">
                <a:solidFill>
                  <a:schemeClr val="dk1"/>
                </a:solidFill>
                <a:ea typeface="Calibri"/>
                <a:cs typeface="Calibri"/>
                <a:sym typeface="Calibri"/>
              </a:rPr>
              <a:t>(popularity bias) :  recommending a popular item to many users makes it more popular.</a:t>
            </a:r>
            <a:endParaRPr lang="en-US" dirty="0"/>
          </a:p>
        </p:txBody>
      </p:sp>
      <p:sp>
        <p:nvSpPr>
          <p:cNvPr id="6" name="Google Shape;116;p17">
            <a:extLst>
              <a:ext uri="{FF2B5EF4-FFF2-40B4-BE49-F238E27FC236}">
                <a16:creationId xmlns:a16="http://schemas.microsoft.com/office/drawing/2014/main" id="{9231E6B9-7EB8-2B44-A516-DE57EB0A2CB3}"/>
              </a:ext>
            </a:extLst>
          </p:cNvPr>
          <p:cNvSpPr txBox="1"/>
          <p:nvPr/>
        </p:nvSpPr>
        <p:spPr>
          <a:xfrm>
            <a:off x="104505" y="3109569"/>
            <a:ext cx="5695402" cy="691603"/>
          </a:xfrm>
          <a:prstGeom prst="rect">
            <a:avLst/>
          </a:prstGeom>
          <a:noFill/>
          <a:ln w="25400">
            <a:solidFill>
              <a:schemeClr val="accent1"/>
            </a:solid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Combining item-to-item and user-to-user (Netflix).</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Also adding other features (geography, language, age, etc.)</a:t>
            </a:r>
            <a:endParaRPr dirty="0"/>
          </a:p>
        </p:txBody>
      </p:sp>
      <p:sp>
        <p:nvSpPr>
          <p:cNvPr id="7" name="Google Shape;116;p17">
            <a:extLst>
              <a:ext uri="{FF2B5EF4-FFF2-40B4-BE49-F238E27FC236}">
                <a16:creationId xmlns:a16="http://schemas.microsoft.com/office/drawing/2014/main" id="{B57CF7F9-21E8-4340-927C-A61DE1800C22}"/>
              </a:ext>
            </a:extLst>
          </p:cNvPr>
          <p:cNvSpPr txBox="1"/>
          <p:nvPr/>
        </p:nvSpPr>
        <p:spPr>
          <a:xfrm>
            <a:off x="104505" y="4393631"/>
            <a:ext cx="7519614" cy="2084449"/>
          </a:xfrm>
          <a:prstGeom prst="rect">
            <a:avLst/>
          </a:prstGeom>
          <a:noFill/>
          <a:ln w="25400">
            <a:solidFill>
              <a:schemeClr val="accent1"/>
            </a:solid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Testing algorithm: remove some data from Utility matrix – and try to predict it.</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Compare actual data with predictions – using root-square measure.</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Problems with this:  </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 - prediction diversity (many similar items), </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 - prediction context (interest exists only during a trip), </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 - order of predictions</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Possible solution – only compare several top ratings.</a:t>
            </a:r>
            <a:endParaRPr dirty="0"/>
          </a:p>
        </p:txBody>
      </p:sp>
    </p:spTree>
    <p:extLst>
      <p:ext uri="{BB962C8B-B14F-4D97-AF65-F5344CB8AC3E}">
        <p14:creationId xmlns:p14="http://schemas.microsoft.com/office/powerpoint/2010/main" val="740888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p:nvPr/>
        </p:nvSpPr>
        <p:spPr>
          <a:xfrm>
            <a:off x="0" y="42964"/>
            <a:ext cx="7042485" cy="20123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Latent Factor Recommender Systems</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Each user is represented as a K-dimensional vector of latent variables.</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Each movie is also represented as a K-dimensional vector (in picture below K=3). We decompose original utility matrix into a product of 2 matrixes of latent vectors. This is “matrix factorization”.</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To find latent vectors, we solve minimization problem.</a:t>
            </a:r>
            <a:endParaRPr dirty="0"/>
          </a:p>
        </p:txBody>
      </p:sp>
      <p:pic>
        <p:nvPicPr>
          <p:cNvPr id="122" name="Google Shape;122;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727777" y="2259874"/>
            <a:ext cx="7464223" cy="4598126"/>
          </a:xfrm>
          <a:prstGeom prst="rect">
            <a:avLst/>
          </a:prstGeom>
          <a:noFill/>
          <a:ln>
            <a:noFill/>
          </a:ln>
        </p:spPr>
      </p:pic>
      <p:pic>
        <p:nvPicPr>
          <p:cNvPr id="123" name="Google Shape;123;p1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60420" y="2614864"/>
            <a:ext cx="3659438" cy="3264568"/>
          </a:xfrm>
          <a:prstGeom prst="rect">
            <a:avLst/>
          </a:prstGeom>
          <a:noFill/>
          <a:ln>
            <a:noFill/>
          </a:ln>
        </p:spPr>
      </p:pic>
      <p:sp>
        <p:nvSpPr>
          <p:cNvPr id="124" name="Google Shape;124;p18"/>
          <p:cNvSpPr txBox="1"/>
          <p:nvPr/>
        </p:nvSpPr>
        <p:spPr>
          <a:xfrm>
            <a:off x="1331494" y="6272463"/>
            <a:ext cx="210151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Netflix prize (2009)</a:t>
            </a:r>
            <a:endParaRPr sz="1800">
              <a:solidFill>
                <a:schemeClr val="dk1"/>
              </a:solidFill>
              <a:latin typeface="Calibri"/>
              <a:ea typeface="Calibri"/>
              <a:cs typeface="Calibri"/>
              <a:sym typeface="Calibri"/>
            </a:endParaRPr>
          </a:p>
        </p:txBody>
      </p:sp>
      <p:cxnSp>
        <p:nvCxnSpPr>
          <p:cNvPr id="125" name="Google Shape;125;p18"/>
          <p:cNvCxnSpPr>
            <a:stCxn id="124" idx="0"/>
          </p:cNvCxnSpPr>
          <p:nvPr/>
        </p:nvCxnSpPr>
        <p:spPr>
          <a:xfrm rot="10800000">
            <a:off x="2382253" y="5759163"/>
            <a:ext cx="0" cy="513300"/>
          </a:xfrm>
          <a:prstGeom prst="straightConnector1">
            <a:avLst/>
          </a:prstGeom>
          <a:noFill/>
          <a:ln w="63500" cap="flat" cmpd="sng">
            <a:solidFill>
              <a:schemeClr val="accent1"/>
            </a:solidFill>
            <a:prstDash val="solid"/>
            <a:miter lim="800000"/>
            <a:headEnd type="none" w="sm" len="sm"/>
            <a:tailEnd type="triangle" w="med" len="med"/>
          </a:ln>
        </p:spPr>
      </p:cxnSp>
      <p:sp>
        <p:nvSpPr>
          <p:cNvPr id="126" name="Google Shape;126;p18"/>
          <p:cNvSpPr txBox="1"/>
          <p:nvPr/>
        </p:nvSpPr>
        <p:spPr>
          <a:xfrm>
            <a:off x="7042486" y="128337"/>
            <a:ext cx="5005136"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Dimensionality Reduction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some rows/columns of a matrix can be presented as linear combinations of others, this decreases the “rank” of the matrix. We can then reduce the matrix to a smaller matrix (for example, convert from 3D to 2D plane).</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2035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19"/>
          <p:cNvSpPr txBox="1"/>
          <p:nvPr/>
        </p:nvSpPr>
        <p:spPr>
          <a:xfrm>
            <a:off x="123569" y="98854"/>
            <a:ext cx="8340810" cy="6351374"/>
          </a:xfrm>
          <a:prstGeom prst="rect">
            <a:avLst/>
          </a:prstGeom>
          <a:noFill/>
          <a:ln w="25400">
            <a:solidFill>
              <a:schemeClr val="accent1"/>
            </a:solidFill>
          </a:ln>
        </p:spPr>
        <p:txBody>
          <a:bodyPr spcFirstLastPara="1" wrap="square" lIns="91425" tIns="45700" rIns="91425" bIns="45700" anchor="t" anchorCtr="0">
            <a:noAutofit/>
          </a:bodyPr>
          <a:lstStyle/>
          <a:p>
            <a:r>
              <a:rPr lang="en-US" sz="2400" b="1" dirty="0">
                <a:solidFill>
                  <a:schemeClr val="dk1"/>
                </a:solidFill>
                <a:ea typeface="Calibri"/>
                <a:cs typeface="Calibri"/>
                <a:sym typeface="Calibri"/>
              </a:rPr>
              <a:t>"Recommender System &amp; Collaborative Filtering" </a:t>
            </a:r>
          </a:p>
          <a:p>
            <a:r>
              <a:rPr lang="en-US" dirty="0">
                <a:solidFill>
                  <a:schemeClr val="dk1"/>
                </a:solidFill>
                <a:ea typeface="Calibri"/>
                <a:cs typeface="Calibri"/>
                <a:sym typeface="Calibri"/>
              </a:rPr>
              <a:t>(from </a:t>
            </a:r>
            <a:r>
              <a:rPr lang="en-US" sz="1800" dirty="0">
                <a:solidFill>
                  <a:schemeClr val="dk1"/>
                </a:solidFill>
                <a:latin typeface="Calibri"/>
                <a:ea typeface="Calibri"/>
                <a:cs typeface="Calibri"/>
                <a:sym typeface="Calibri"/>
              </a:rPr>
              <a:t>Andrew Ng’s Machine Learning course) </a:t>
            </a:r>
          </a:p>
          <a:p>
            <a:pPr marL="0" marR="0" lvl="0" indent="0" algn="l" rtl="0">
              <a:spcBef>
                <a:spcPts val="0"/>
              </a:spcBef>
              <a:spcAft>
                <a:spcPts val="0"/>
              </a:spcAft>
              <a:buNone/>
            </a:pPr>
            <a:endParaRPr lang="en-US"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W</a:t>
            </a:r>
            <a:r>
              <a:rPr lang="en-US" sz="1800" dirty="0">
                <a:solidFill>
                  <a:schemeClr val="dk1"/>
                </a:solidFill>
                <a:latin typeface="Calibri"/>
                <a:ea typeface="Calibri"/>
                <a:cs typeface="Calibri"/>
                <a:sym typeface="Calibri"/>
              </a:rPr>
              <a:t>e select n features (like romance, action, etc. – in 0..5 scale).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x - vector of features’ values for a movie.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ϴ - vector of features’ values for user preferences.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y – matrix of ratings users give to movies (matrix size is (</a:t>
            </a:r>
            <a:r>
              <a:rPr lang="en-US" sz="1800" dirty="0" err="1">
                <a:solidFill>
                  <a:schemeClr val="dk1"/>
                </a:solidFill>
                <a:latin typeface="Calibri"/>
                <a:ea typeface="Calibri"/>
                <a:cs typeface="Calibri"/>
                <a:sym typeface="Calibri"/>
              </a:rPr>
              <a:t>N</a:t>
            </a:r>
            <a:r>
              <a:rPr lang="en-US" sz="1800" baseline="-25000" dirty="0" err="1">
                <a:solidFill>
                  <a:schemeClr val="dk1"/>
                </a:solidFill>
                <a:latin typeface="Calibri"/>
                <a:ea typeface="Calibri"/>
                <a:cs typeface="Calibri"/>
                <a:sym typeface="Calibri"/>
              </a:rPr>
              <a:t>users</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N</a:t>
            </a:r>
            <a:r>
              <a:rPr lang="en-US" sz="1800" baseline="-25000" dirty="0" err="1">
                <a:solidFill>
                  <a:schemeClr val="dk1"/>
                </a:solidFill>
                <a:latin typeface="Calibri"/>
                <a:ea typeface="Calibri"/>
                <a:cs typeface="Calibri"/>
                <a:sym typeface="Calibri"/>
              </a:rPr>
              <a:t>movies</a:t>
            </a:r>
            <a:r>
              <a:rPr lang="en-US" sz="1800" dirty="0">
                <a:solidFill>
                  <a:schemeClr val="dk1"/>
                </a:solidFill>
                <a:latin typeface="Calibri"/>
                <a:ea typeface="Calibri"/>
                <a:cs typeface="Calibri"/>
                <a:sym typeface="Calibri"/>
              </a:rPr>
              <a:t>))</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Given n-features, y &amp; x , we can get ϴ</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Given n-features, y &amp; ϴ, we can get x</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Or given “y”, we can solve minimization problem against both x &amp; ϴ (and find features).</a:t>
            </a:r>
            <a:endParaRPr dirty="0"/>
          </a:p>
          <a:p>
            <a:pPr marL="0" marR="0" lvl="0" indent="0" algn="l" rtl="0">
              <a:spcBef>
                <a:spcPts val="0"/>
              </a:spcBef>
              <a:spcAft>
                <a:spcPts val="0"/>
              </a:spcAft>
              <a:buNone/>
            </a:pPr>
            <a:endParaRPr lang="en-US"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Note: after you've learned features, it's often very hard to come in and apply a human understandable metric to what those features are.</a:t>
            </a:r>
          </a:p>
          <a:p>
            <a:pPr marL="0" marR="0" lvl="0" indent="0" algn="l" rtl="0">
              <a:spcBef>
                <a:spcPts val="0"/>
              </a:spcBef>
              <a:spcAft>
                <a:spcPts val="0"/>
              </a:spcAft>
              <a:buNone/>
            </a:pPr>
            <a:endParaRPr lang="en-US" sz="900" dirty="0">
              <a:solidFill>
                <a:schemeClr val="dk1"/>
              </a:solidFill>
              <a:latin typeface="Calibri"/>
              <a:cs typeface="Calibri"/>
              <a:sym typeface="Calibri"/>
            </a:endParaRPr>
          </a:p>
          <a:p>
            <a:pPr lvl="0"/>
            <a:r>
              <a:rPr lang="en-US" dirty="0">
                <a:solidFill>
                  <a:schemeClr val="dk1"/>
                </a:solidFill>
                <a:ea typeface="Calibri"/>
                <a:cs typeface="Calibri"/>
                <a:sym typeface="Calibri"/>
              </a:rPr>
              <a:t>Andrew uses a (low rank) matrix factorization algorithm. It is similar to the Singular Value Decomposition (SVD = diagonalization / rotation) of “y”. You're trying to  compute </a:t>
            </a:r>
            <a:r>
              <a:rPr lang="el-GR" dirty="0">
                <a:solidFill>
                  <a:schemeClr val="dk1"/>
                </a:solidFill>
                <a:ea typeface="Calibri"/>
                <a:cs typeface="Calibri"/>
                <a:sym typeface="Calibri"/>
              </a:rPr>
              <a:t>Θ </a:t>
            </a:r>
            <a:r>
              <a:rPr lang="en-US" dirty="0">
                <a:solidFill>
                  <a:schemeClr val="dk1"/>
                </a:solidFill>
                <a:ea typeface="Calibri"/>
                <a:cs typeface="Calibri"/>
                <a:sym typeface="Calibri"/>
              </a:rPr>
              <a:t>and X so that (</a:t>
            </a:r>
            <a:r>
              <a:rPr lang="el-GR" dirty="0">
                <a:solidFill>
                  <a:schemeClr val="dk1"/>
                </a:solidFill>
                <a:ea typeface="Calibri"/>
                <a:cs typeface="Calibri"/>
                <a:sym typeface="Calibri"/>
              </a:rPr>
              <a:t>Θ</a:t>
            </a:r>
            <a:r>
              <a:rPr lang="en-US" baseline="30000" dirty="0">
                <a:solidFill>
                  <a:schemeClr val="dk1"/>
                </a:solidFill>
                <a:ea typeface="Calibri"/>
                <a:cs typeface="Calibri"/>
                <a:sym typeface="Calibri"/>
              </a:rPr>
              <a:t>T</a:t>
            </a:r>
            <a:r>
              <a:rPr lang="en-US" dirty="0">
                <a:solidFill>
                  <a:schemeClr val="dk1"/>
                </a:solidFill>
                <a:ea typeface="Calibri"/>
                <a:cs typeface="Calibri"/>
                <a:sym typeface="Calibri"/>
              </a:rPr>
              <a:t>X−y)  is minimal in a sum of squares sense, </a:t>
            </a:r>
          </a:p>
          <a:p>
            <a:pPr lvl="0"/>
            <a:r>
              <a:rPr lang="en-US" dirty="0">
                <a:solidFill>
                  <a:schemeClr val="dk1"/>
                </a:solidFill>
                <a:ea typeface="Calibri"/>
                <a:cs typeface="Calibri"/>
                <a:sym typeface="Calibri"/>
              </a:rPr>
              <a:t>subject to a regularization condition and ignoring any values that aren't in y.</a:t>
            </a:r>
            <a:endParaRPr lang="en-US" dirty="0"/>
          </a:p>
          <a:p>
            <a:pPr lvl="0"/>
            <a:br>
              <a:rPr lang="en-US" sz="900" dirty="0">
                <a:solidFill>
                  <a:schemeClr val="dk1"/>
                </a:solidFill>
                <a:ea typeface="Calibri"/>
                <a:cs typeface="Calibri"/>
                <a:sym typeface="Calibri"/>
              </a:rPr>
            </a:br>
            <a:r>
              <a:rPr lang="en-US" dirty="0">
                <a:solidFill>
                  <a:schemeClr val="dk1"/>
                </a:solidFill>
                <a:ea typeface="Calibri"/>
                <a:cs typeface="Calibri"/>
                <a:sym typeface="Calibri"/>
              </a:rPr>
              <a:t>The number of features “n” that you elect to use can be seen as corresponding to the number of singular values you'd include if you were reducing the dimensionality of your data using a SVD. If you didn't have any missing data and there were no regularization, these notions would correspond exactly, except that SVD gives you USV</a:t>
            </a:r>
            <a:r>
              <a:rPr lang="en-US" baseline="30000" dirty="0">
                <a:solidFill>
                  <a:schemeClr val="dk1"/>
                </a:solidFill>
                <a:ea typeface="Calibri"/>
                <a:cs typeface="Calibri"/>
                <a:sym typeface="Calibri"/>
              </a:rPr>
              <a:t>T</a:t>
            </a:r>
            <a:r>
              <a:rPr lang="en-US" dirty="0">
                <a:solidFill>
                  <a:schemeClr val="dk1"/>
                </a:solidFill>
                <a:ea typeface="Calibri"/>
                <a:cs typeface="Calibri"/>
                <a:sym typeface="Calibri"/>
              </a:rPr>
              <a:t>=y , where S is diagonal so the S factors would be </a:t>
            </a:r>
            <a:r>
              <a:rPr lang="en-US" dirty="0" err="1">
                <a:solidFill>
                  <a:schemeClr val="dk1"/>
                </a:solidFill>
                <a:ea typeface="Calibri"/>
                <a:cs typeface="Calibri"/>
                <a:sym typeface="Calibri"/>
              </a:rPr>
              <a:t>smushed</a:t>
            </a:r>
            <a:r>
              <a:rPr lang="en-US" dirty="0">
                <a:solidFill>
                  <a:schemeClr val="dk1"/>
                </a:solidFill>
                <a:ea typeface="Calibri"/>
                <a:cs typeface="Calibri"/>
                <a:sym typeface="Calibri"/>
              </a:rPr>
              <a:t> into the </a:t>
            </a:r>
            <a:r>
              <a:rPr lang="el-GR" dirty="0">
                <a:solidFill>
                  <a:schemeClr val="dk1"/>
                </a:solidFill>
                <a:ea typeface="Calibri"/>
                <a:cs typeface="Calibri"/>
                <a:sym typeface="Calibri"/>
              </a:rPr>
              <a:t>Θ </a:t>
            </a:r>
            <a:r>
              <a:rPr lang="en-US" dirty="0">
                <a:solidFill>
                  <a:schemeClr val="dk1"/>
                </a:solidFill>
                <a:ea typeface="Calibri"/>
                <a:cs typeface="Calibri"/>
                <a:sym typeface="Calibri"/>
              </a:rPr>
              <a:t>and X matrices you computed.</a:t>
            </a:r>
            <a:endParaRPr lang="en-US" dirty="0"/>
          </a:p>
          <a:p>
            <a:pPr marL="0" marR="0" lvl="0" indent="0" algn="l" rtl="0">
              <a:spcBef>
                <a:spcPts val="0"/>
              </a:spcBef>
              <a:spcAft>
                <a:spcPts val="0"/>
              </a:spcAft>
              <a:buNone/>
            </a:pPr>
            <a:endParaRPr dirty="0"/>
          </a:p>
        </p:txBody>
      </p:sp>
      <p:sp>
        <p:nvSpPr>
          <p:cNvPr id="133" name="Google Shape;133;p19"/>
          <p:cNvSpPr txBox="1"/>
          <p:nvPr/>
        </p:nvSpPr>
        <p:spPr>
          <a:xfrm>
            <a:off x="8590113" y="1090488"/>
            <a:ext cx="3428892" cy="3147880"/>
          </a:xfrm>
          <a:prstGeom prst="rect">
            <a:avLst/>
          </a:prstGeom>
          <a:noFill/>
          <a:ln w="25400">
            <a:solidFill>
              <a:schemeClr val="accent1"/>
            </a:solid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Mean Normalization:</a:t>
            </a:r>
            <a:endParaRPr sz="2000" b="1" dirty="0"/>
          </a:p>
          <a:p>
            <a:pPr marL="0" marR="0" lvl="0" indent="0" algn="l" rtl="0">
              <a:spcBef>
                <a:spcPts val="0"/>
              </a:spcBef>
              <a:spcAft>
                <a:spcPts val="0"/>
              </a:spcAft>
              <a:buNone/>
            </a:pPr>
            <a:endParaRPr lang="en-US"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Calculate average rating for each movie, and subtract them from ratings for this movie in matrix “y”. </a:t>
            </a:r>
          </a:p>
          <a:p>
            <a:pPr marL="0" marR="0" lvl="0" indent="0" algn="l" rtl="0">
              <a:spcBef>
                <a:spcPts val="0"/>
              </a:spcBef>
              <a:spcAft>
                <a:spcPts val="0"/>
              </a:spcAft>
              <a:buNone/>
            </a:pPr>
            <a:endParaRPr lang="en-US"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If we run our predictive algorithm for a user with no activity – it will predict zeros for all movies. But then we can add the average value for each movie – and recommend the ones with higher averages.</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6102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p:nvPr/>
        </p:nvSpPr>
        <p:spPr>
          <a:xfrm>
            <a:off x="143650" y="576790"/>
            <a:ext cx="6880605" cy="5998822"/>
          </a:xfrm>
          <a:prstGeom prst="rect">
            <a:avLst/>
          </a:prstGeom>
          <a:noFill/>
          <a:ln>
            <a:noFill/>
          </a:ln>
        </p:spPr>
        <p:txBody>
          <a:bodyPr spcFirstLastPara="1" wrap="square" lIns="91425" tIns="45700" rIns="91425" bIns="45700" anchor="t" anchorCtr="0">
            <a:noAutofit/>
          </a:bodyPr>
          <a:lstStyle/>
          <a:p>
            <a:pPr lvl="0"/>
            <a:r>
              <a:rPr lang="en-US" sz="1800" dirty="0">
                <a:solidFill>
                  <a:schemeClr val="dk1"/>
                </a:solidFill>
                <a:latin typeface="Calibri"/>
                <a:ea typeface="Calibri"/>
                <a:cs typeface="Calibri"/>
                <a:sym typeface="Calibri"/>
              </a:rPr>
              <a:t>Tutorial on how to do a </a:t>
            </a:r>
            <a:r>
              <a:rPr lang="en-US" dirty="0">
                <a:solidFill>
                  <a:schemeClr val="dk1"/>
                </a:solidFill>
                <a:ea typeface="Calibri"/>
                <a:cs typeface="Calibri"/>
                <a:sym typeface="Calibri"/>
              </a:rPr>
              <a:t>recommender</a:t>
            </a:r>
            <a:r>
              <a:rPr lang="en-US" sz="1800" dirty="0">
                <a:solidFill>
                  <a:schemeClr val="dk1"/>
                </a:solidFill>
                <a:latin typeface="Calibri"/>
                <a:ea typeface="Calibri"/>
                <a:cs typeface="Calibri"/>
                <a:sym typeface="Calibri"/>
              </a:rPr>
              <a:t> system using python, pandas, </a:t>
            </a:r>
            <a:r>
              <a:rPr lang="en-US" sz="1800" dirty="0" err="1">
                <a:solidFill>
                  <a:schemeClr val="dk1"/>
                </a:solidFill>
                <a:latin typeface="Calibri"/>
                <a:ea typeface="Calibri"/>
                <a:cs typeface="Calibri"/>
                <a:sym typeface="Calibri"/>
              </a:rPr>
              <a:t>numpy</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sklearn</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ast</a:t>
            </a:r>
            <a:r>
              <a:rPr lang="en-US" sz="1800" dirty="0">
                <a:solidFill>
                  <a:schemeClr val="dk1"/>
                </a:solidFill>
                <a:latin typeface="Calibri"/>
                <a:ea typeface="Calibri"/>
                <a:cs typeface="Calibri"/>
                <a:sym typeface="Calibri"/>
              </a:rPr>
              <a:t> (abstract syntax tree).</a:t>
            </a:r>
          </a:p>
          <a:p>
            <a:pPr lvl="0"/>
            <a:r>
              <a:rPr lang="en-US" sz="1800" dirty="0">
                <a:solidFill>
                  <a:schemeClr val="dk1"/>
                </a:solidFill>
                <a:latin typeface="Calibri"/>
                <a:ea typeface="Calibri"/>
                <a:cs typeface="Calibri"/>
                <a:sym typeface="Calibri"/>
              </a:rPr>
              <a:t> - </a:t>
            </a:r>
            <a:r>
              <a:rPr lang="en-US" sz="1400" dirty="0">
                <a:solidFill>
                  <a:schemeClr val="dk1"/>
                </a:solidFill>
                <a:ea typeface="Calibri"/>
                <a:cs typeface="Calibri"/>
                <a:sym typeface="Calibri"/>
                <a:hlinkClick r:id="rId3"/>
              </a:rPr>
              <a:t>https://</a:t>
            </a:r>
            <a:r>
              <a:rPr lang="en-US" sz="1400" dirty="0" err="1">
                <a:solidFill>
                  <a:schemeClr val="dk1"/>
                </a:solidFill>
                <a:ea typeface="Calibri"/>
                <a:cs typeface="Calibri"/>
                <a:sym typeface="Calibri"/>
                <a:hlinkClick r:id="rId3"/>
              </a:rPr>
              <a:t>www.datacamp.com</a:t>
            </a:r>
            <a:r>
              <a:rPr lang="en-US" sz="1400" dirty="0">
                <a:solidFill>
                  <a:schemeClr val="dk1"/>
                </a:solidFill>
                <a:ea typeface="Calibri"/>
                <a:cs typeface="Calibri"/>
                <a:sym typeface="Calibri"/>
                <a:hlinkClick r:id="rId3"/>
              </a:rPr>
              <a:t>/community/tutorials/recommender-systems-python</a:t>
            </a:r>
            <a:endParaRPr lang="en-US"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Amazon has released their recommendation engine as open source: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a:t>
            </a:r>
            <a:r>
              <a:rPr lang="en-US" sz="1800" dirty="0">
                <a:solidFill>
                  <a:schemeClr val="dk1"/>
                </a:solidFill>
                <a:latin typeface="Calibri"/>
                <a:ea typeface="Calibri"/>
                <a:cs typeface="Calibri"/>
                <a:sym typeface="Calibri"/>
                <a:hlinkClick r:id="rId4"/>
              </a:rPr>
              <a:t>https://</a:t>
            </a:r>
            <a:r>
              <a:rPr lang="en-US" sz="1800" dirty="0" err="1">
                <a:solidFill>
                  <a:schemeClr val="dk1"/>
                </a:solidFill>
                <a:latin typeface="Calibri"/>
                <a:ea typeface="Calibri"/>
                <a:cs typeface="Calibri"/>
                <a:sym typeface="Calibri"/>
                <a:hlinkClick r:id="rId4"/>
              </a:rPr>
              <a:t>github.com</a:t>
            </a:r>
            <a:r>
              <a:rPr lang="en-US" sz="1800" dirty="0">
                <a:solidFill>
                  <a:schemeClr val="dk1"/>
                </a:solidFill>
                <a:latin typeface="Calibri"/>
                <a:ea typeface="Calibri"/>
                <a:cs typeface="Calibri"/>
                <a:sym typeface="Calibri"/>
                <a:hlinkClick r:id="rId4"/>
              </a:rPr>
              <a:t>/</a:t>
            </a:r>
            <a:r>
              <a:rPr lang="en-US" sz="1800" dirty="0" err="1">
                <a:solidFill>
                  <a:schemeClr val="dk1"/>
                </a:solidFill>
                <a:latin typeface="Calibri"/>
                <a:ea typeface="Calibri"/>
                <a:cs typeface="Calibri"/>
                <a:sym typeface="Calibri"/>
                <a:hlinkClick r:id="rId4"/>
              </a:rPr>
              <a:t>amzn</a:t>
            </a:r>
            <a:r>
              <a:rPr lang="en-US" sz="1800" dirty="0">
                <a:solidFill>
                  <a:schemeClr val="dk1"/>
                </a:solidFill>
                <a:latin typeface="Calibri"/>
                <a:ea typeface="Calibri"/>
                <a:cs typeface="Calibri"/>
                <a:sym typeface="Calibri"/>
                <a:hlinkClick r:id="rId4"/>
              </a:rPr>
              <a:t>/amazon-</a:t>
            </a:r>
            <a:r>
              <a:rPr lang="en-US" sz="1800" dirty="0" err="1">
                <a:solidFill>
                  <a:schemeClr val="dk1"/>
                </a:solidFill>
                <a:latin typeface="Calibri"/>
                <a:ea typeface="Calibri"/>
                <a:cs typeface="Calibri"/>
                <a:sym typeface="Calibri"/>
                <a:hlinkClick r:id="rId4"/>
              </a:rPr>
              <a:t>dsstne</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rgbClr val="0070C0"/>
                </a:solidFill>
                <a:latin typeface="Calibri"/>
                <a:ea typeface="Calibri"/>
                <a:cs typeface="Calibri"/>
                <a:sym typeface="Calibri"/>
              </a:rPr>
              <a:t>Amazon DSSTNE: Deep Scalable Sparse Tensor Network Engine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DSSTNE (pronounced "Destiny") is an open source software library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for training and deploying recommendation models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with sparse inputs, fully connected hidden layers, and sparse outputs.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Models with weight matrices that are too large for a single GPU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can still be trained on a single host.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DSSTNE has been used at Amazon to generate personalized product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recommendations for our customers at Amazon's scale.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is designed for production deployment of real-world applications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which need to emphasize speed and scale over experimental flexibility.</a:t>
            </a:r>
            <a:endParaRPr dirty="0"/>
          </a:p>
        </p:txBody>
      </p:sp>
      <p:sp>
        <p:nvSpPr>
          <p:cNvPr id="3" name="Google Shape;143;p21">
            <a:extLst>
              <a:ext uri="{FF2B5EF4-FFF2-40B4-BE49-F238E27FC236}">
                <a16:creationId xmlns:a16="http://schemas.microsoft.com/office/drawing/2014/main" id="{B2DE11EC-ED7C-CF4D-9332-0C83041CAA91}"/>
              </a:ext>
            </a:extLst>
          </p:cNvPr>
          <p:cNvSpPr txBox="1"/>
          <p:nvPr/>
        </p:nvSpPr>
        <p:spPr>
          <a:xfrm>
            <a:off x="7431141" y="590503"/>
            <a:ext cx="4650022" cy="4965170"/>
          </a:xfrm>
          <a:prstGeom prst="rect">
            <a:avLst/>
          </a:prstGeom>
          <a:noFill/>
          <a:ln>
            <a:noFill/>
          </a:ln>
        </p:spPr>
        <p:txBody>
          <a:bodyPr spcFirstLastPara="1" wrap="square" lIns="91425" tIns="45700" rIns="91425" bIns="45700" anchor="t" anchorCtr="0">
            <a:noAutofit/>
          </a:bodyPr>
          <a:lstStyle/>
          <a:p>
            <a:pPr lvl="0"/>
            <a:r>
              <a:rPr lang="en-US" dirty="0">
                <a:solidFill>
                  <a:schemeClr val="dk1"/>
                </a:solidFill>
                <a:ea typeface="Calibri"/>
                <a:cs typeface="Calibri"/>
                <a:sym typeface="Calibri"/>
              </a:rPr>
              <a:t>Miscellaneous Notes: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b="1" dirty="0" err="1">
                <a:solidFill>
                  <a:srgbClr val="0070C0"/>
                </a:solidFill>
                <a:latin typeface="Calibri"/>
                <a:ea typeface="Calibri"/>
                <a:cs typeface="Calibri"/>
                <a:sym typeface="Calibri"/>
              </a:rPr>
              <a:t>deFinetti</a:t>
            </a:r>
            <a:r>
              <a:rPr lang="en-US" b="1" dirty="0">
                <a:solidFill>
                  <a:srgbClr val="0070C0"/>
                </a:solidFill>
                <a:latin typeface="Calibri"/>
                <a:ea typeface="Calibri"/>
                <a:cs typeface="Calibri"/>
                <a:sym typeface="Calibri"/>
              </a:rPr>
              <a:t> Theorem</a:t>
            </a:r>
            <a:r>
              <a:rPr lang="en-US"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Exchangeable random variable can be rewritten as   product of independent variables conditioned on some parameter (root cause).</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b="1" dirty="0">
                <a:solidFill>
                  <a:srgbClr val="0070C0"/>
                </a:solidFill>
                <a:latin typeface="Calibri"/>
                <a:ea typeface="Calibri"/>
                <a:cs typeface="Calibri"/>
                <a:sym typeface="Calibri"/>
              </a:rPr>
              <a:t>Aldous Hoover Factorization</a:t>
            </a:r>
            <a:r>
              <a:rPr lang="en-US" dirty="0">
                <a:solidFill>
                  <a:schemeClr val="dk1"/>
                </a:solidFill>
                <a:latin typeface="Calibri"/>
                <a:ea typeface="Calibri"/>
                <a:cs typeface="Calibri"/>
                <a:sym typeface="Calibri"/>
              </a:rPr>
              <a:t>,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variants</a:t>
            </a:r>
            <a:endParaRPr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b="1" dirty="0">
                <a:solidFill>
                  <a:srgbClr val="0070C0"/>
                </a:solidFill>
                <a:latin typeface="Calibri"/>
                <a:ea typeface="Calibri"/>
                <a:cs typeface="Calibri"/>
                <a:sym typeface="Calibri"/>
              </a:rPr>
              <a:t>Bias</a:t>
            </a:r>
            <a:r>
              <a:rPr lang="en-US" dirty="0">
                <a:solidFill>
                  <a:schemeClr val="dk1"/>
                </a:solidFill>
                <a:latin typeface="Calibri"/>
                <a:ea typeface="Calibri"/>
                <a:cs typeface="Calibri"/>
                <a:sym typeface="Calibri"/>
              </a:rPr>
              <a:t> (user bias, product bias)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rgbClr val="0070C0"/>
                </a:solidFill>
                <a:latin typeface="Calibri"/>
                <a:ea typeface="Calibri"/>
                <a:cs typeface="Calibri"/>
                <a:sym typeface="Calibri"/>
              </a:rPr>
              <a:t>Ratings are not random. </a:t>
            </a:r>
          </a:p>
          <a:p>
            <a:pPr marL="0" marR="0" lvl="0" indent="0" algn="l" rtl="0">
              <a:spcBef>
                <a:spcPts val="0"/>
              </a:spcBef>
              <a:spcAft>
                <a:spcPts val="0"/>
              </a:spcAft>
              <a:buNone/>
            </a:pPr>
            <a:r>
              <a:rPr lang="en-US" sz="1800" b="1" dirty="0">
                <a:solidFill>
                  <a:srgbClr val="0070C0"/>
                </a:solidFill>
                <a:latin typeface="Calibri"/>
                <a:ea typeface="Calibri"/>
                <a:cs typeface="Calibri"/>
                <a:sym typeface="Calibri"/>
              </a:rPr>
              <a:t>Distribution is not even.</a:t>
            </a:r>
            <a:endParaRPr b="1" dirty="0">
              <a:solidFill>
                <a:srgbClr val="0070C0"/>
              </a:solidFill>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 may be bi-modal (love/hate),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or skewed to one side.</a:t>
            </a:r>
            <a:endParaRPr dirty="0"/>
          </a:p>
        </p:txBody>
      </p:sp>
      <p:cxnSp>
        <p:nvCxnSpPr>
          <p:cNvPr id="4" name="Straight Connector 3">
            <a:extLst>
              <a:ext uri="{FF2B5EF4-FFF2-40B4-BE49-F238E27FC236}">
                <a16:creationId xmlns:a16="http://schemas.microsoft.com/office/drawing/2014/main" id="{DAE48E71-ADD0-C047-B668-49A5FC394015}"/>
              </a:ext>
            </a:extLst>
          </p:cNvPr>
          <p:cNvCxnSpPr/>
          <p:nvPr/>
        </p:nvCxnSpPr>
        <p:spPr>
          <a:xfrm>
            <a:off x="7148945" y="175005"/>
            <a:ext cx="0" cy="614266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2005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5825066" y="3454411"/>
            <a:ext cx="4345094"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a:solidFill>
                  <a:srgbClr val="FF0000"/>
                </a:solidFill>
                <a:latin typeface="Calibri"/>
                <a:ea typeface="Calibri"/>
                <a:cs typeface="Calibri"/>
                <a:sym typeface="Calibri"/>
              </a:rPr>
              <a:t>Perceptron - 1957</a:t>
            </a:r>
            <a:endParaRPr sz="3200" b="1">
              <a:solidFill>
                <a:srgbClr val="FF0000"/>
              </a:solidFill>
              <a:latin typeface="Calibri"/>
              <a:ea typeface="Calibri"/>
              <a:cs typeface="Calibri"/>
              <a:sym typeface="Calibri"/>
            </a:endParaRPr>
          </a:p>
        </p:txBody>
      </p:sp>
      <p:sp>
        <p:nvSpPr>
          <p:cNvPr id="89" name="Google Shape;89;p13"/>
          <p:cNvSpPr txBox="1"/>
          <p:nvPr/>
        </p:nvSpPr>
        <p:spPr>
          <a:xfrm>
            <a:off x="99341" y="2731911"/>
            <a:ext cx="3781778"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dirty="0">
                <a:solidFill>
                  <a:schemeClr val="dk1"/>
                </a:solidFill>
                <a:latin typeface="Calibri"/>
                <a:ea typeface="Calibri"/>
                <a:cs typeface="Calibri"/>
                <a:sym typeface="Calibri"/>
              </a:rPr>
              <a:t>Frank Rosenblatt</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(1928-1971)</a:t>
            </a:r>
            <a:endParaRPr sz="3200" dirty="0">
              <a:solidFill>
                <a:schemeClr val="dk1"/>
              </a:solidFill>
              <a:latin typeface="Calibri"/>
              <a:ea typeface="Calibri"/>
              <a:cs typeface="Calibri"/>
              <a:sym typeface="Calibri"/>
            </a:endParaRPr>
          </a:p>
        </p:txBody>
      </p:sp>
      <p:pic>
        <p:nvPicPr>
          <p:cNvPr id="91" name="Google Shape;91;p13"/>
          <p:cNvPicPr preferRelativeResize="0"/>
          <p:nvPr/>
        </p:nvPicPr>
        <p:blipFill rotWithShape="1">
          <a:blip r:embed="rId3">
            <a:alphaModFix/>
          </a:blip>
          <a:srcRect/>
          <a:stretch/>
        </p:blipFill>
        <p:spPr>
          <a:xfrm>
            <a:off x="139415" y="98343"/>
            <a:ext cx="1955800" cy="2540000"/>
          </a:xfrm>
          <a:prstGeom prst="rect">
            <a:avLst/>
          </a:prstGeom>
          <a:noFill/>
          <a:ln>
            <a:noFill/>
          </a:ln>
        </p:spPr>
      </p:pic>
      <p:sp>
        <p:nvSpPr>
          <p:cNvPr id="92" name="Google Shape;92;p13"/>
          <p:cNvSpPr txBox="1"/>
          <p:nvPr/>
        </p:nvSpPr>
        <p:spPr>
          <a:xfrm>
            <a:off x="50799" y="3969559"/>
            <a:ext cx="9694899" cy="258532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Born in New Rochelle, New York</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Graduated from The Bronx High School of Science,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then Cornell University BA 1950, Ph.D. 1956.</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Worked at Cornell Aeronautical Laboratory in Buffalo, NY</a:t>
            </a:r>
            <a:endParaRPr/>
          </a:p>
          <a:p>
            <a:pPr marL="0" marR="0" lvl="0" indent="0" algn="l" rtl="0">
              <a:spcBef>
                <a:spcPts val="0"/>
              </a:spcBef>
              <a:spcAft>
                <a:spcPts val="0"/>
              </a:spcAft>
              <a:buNone/>
            </a:pP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Conducted the early work on perceptrons,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which culminated in the development and hardware construction of the Mark I Perceptron in 1960.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This was essentially the first computer that could learn new skills by trial and error,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using a type of neural network that simulates human thought processes.</a:t>
            </a:r>
            <a:endParaRPr/>
          </a:p>
        </p:txBody>
      </p:sp>
      <p:pic>
        <p:nvPicPr>
          <p:cNvPr id="93" name="Google Shape;93;p13"/>
          <p:cNvPicPr preferRelativeResize="0"/>
          <p:nvPr/>
        </p:nvPicPr>
        <p:blipFill rotWithShape="1">
          <a:blip r:embed="rId4">
            <a:alphaModFix/>
          </a:blip>
          <a:srcRect/>
          <a:stretch/>
        </p:blipFill>
        <p:spPr>
          <a:xfrm>
            <a:off x="5935459" y="18741"/>
            <a:ext cx="6256541" cy="3455105"/>
          </a:xfrm>
          <a:prstGeom prst="rect">
            <a:avLst/>
          </a:prstGeom>
          <a:noFill/>
          <a:ln>
            <a:noFill/>
          </a:ln>
        </p:spPr>
      </p:pic>
      <p:sp>
        <p:nvSpPr>
          <p:cNvPr id="94" name="Google Shape;94;p13"/>
          <p:cNvSpPr txBox="1"/>
          <p:nvPr/>
        </p:nvSpPr>
        <p:spPr>
          <a:xfrm>
            <a:off x="5825066" y="3969559"/>
            <a:ext cx="6313789" cy="11695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dirty="0">
                <a:solidFill>
                  <a:schemeClr val="dk1"/>
                </a:solidFill>
                <a:latin typeface="Calibri"/>
                <a:ea typeface="Calibri"/>
                <a:cs typeface="Calibri"/>
                <a:sym typeface="Calibri"/>
              </a:rPr>
              <a:t>Single-Layer Network Perceptron. The machine was connected to a camera that used 20×20 cadmium sulfide photocells to produce a 400-pixel image. The main visible feature is a </a:t>
            </a:r>
            <a:r>
              <a:rPr lang="en-US" sz="1400" dirty="0" err="1">
                <a:solidFill>
                  <a:schemeClr val="dk1"/>
                </a:solidFill>
                <a:latin typeface="Calibri"/>
                <a:ea typeface="Calibri"/>
                <a:cs typeface="Calibri"/>
                <a:sym typeface="Calibri"/>
              </a:rPr>
              <a:t>patchboard</a:t>
            </a:r>
            <a:r>
              <a:rPr lang="en-US" sz="1400" dirty="0">
                <a:solidFill>
                  <a:schemeClr val="dk1"/>
                </a:solidFill>
                <a:latin typeface="Calibri"/>
                <a:ea typeface="Calibri"/>
                <a:cs typeface="Calibri"/>
                <a:sym typeface="Calibri"/>
              </a:rPr>
              <a:t> that allowed experimentation with different combinations of input features. To the right of that are arrays of potentiometers that implemented the adaptive weights</a:t>
            </a:r>
            <a:endParaRPr dirty="0"/>
          </a:p>
        </p:txBody>
      </p:sp>
      <p:pic>
        <p:nvPicPr>
          <p:cNvPr id="2" name="Picture 1">
            <a:extLst>
              <a:ext uri="{FF2B5EF4-FFF2-40B4-BE49-F238E27FC236}">
                <a16:creationId xmlns:a16="http://schemas.microsoft.com/office/drawing/2014/main" id="{1DC0F552-740F-D546-ADBE-B91017B77D0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205608" y="96337"/>
            <a:ext cx="1891725" cy="2542006"/>
          </a:xfrm>
          <a:prstGeom prst="rect">
            <a:avLst/>
          </a:prstGeom>
        </p:spPr>
      </p:pic>
    </p:spTree>
    <p:extLst>
      <p:ext uri="{BB962C8B-B14F-4D97-AF65-F5344CB8AC3E}">
        <p14:creationId xmlns:p14="http://schemas.microsoft.com/office/powerpoint/2010/main" val="2616716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996A18-9934-B54A-A958-8DCD719A9C28}"/>
              </a:ext>
            </a:extLst>
          </p:cNvPr>
          <p:cNvSpPr txBox="1"/>
          <p:nvPr/>
        </p:nvSpPr>
        <p:spPr>
          <a:xfrm>
            <a:off x="7678272" y="363069"/>
            <a:ext cx="3550022" cy="461665"/>
          </a:xfrm>
          <a:prstGeom prst="rect">
            <a:avLst/>
          </a:prstGeom>
          <a:noFill/>
        </p:spPr>
        <p:txBody>
          <a:bodyPr wrap="square" rtlCol="0">
            <a:spAutoFit/>
          </a:bodyPr>
          <a:lstStyle/>
          <a:p>
            <a:r>
              <a:rPr lang="en-US" sz="2400" b="1" dirty="0"/>
              <a:t>Multilayer Perceptron</a:t>
            </a:r>
          </a:p>
        </p:txBody>
      </p:sp>
      <p:pic>
        <p:nvPicPr>
          <p:cNvPr id="3" name="Picture 2">
            <a:extLst>
              <a:ext uri="{FF2B5EF4-FFF2-40B4-BE49-F238E27FC236}">
                <a16:creationId xmlns:a16="http://schemas.microsoft.com/office/drawing/2014/main" id="{C56D3D10-8290-C149-8F45-D90D23C0307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10835" y="1493794"/>
            <a:ext cx="6025661" cy="5108713"/>
          </a:xfrm>
          <a:prstGeom prst="rect">
            <a:avLst/>
          </a:prstGeom>
        </p:spPr>
      </p:pic>
      <p:pic>
        <p:nvPicPr>
          <p:cNvPr id="8" name="Picture 7">
            <a:extLst>
              <a:ext uri="{FF2B5EF4-FFF2-40B4-BE49-F238E27FC236}">
                <a16:creationId xmlns:a16="http://schemas.microsoft.com/office/drawing/2014/main" id="{3BA06B1B-A201-304B-9D93-0EA0D66B46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3071" y="2433918"/>
            <a:ext cx="4174573" cy="3264274"/>
          </a:xfrm>
          <a:prstGeom prst="rect">
            <a:avLst/>
          </a:prstGeom>
        </p:spPr>
      </p:pic>
      <p:sp>
        <p:nvSpPr>
          <p:cNvPr id="9" name="TextBox 8">
            <a:extLst>
              <a:ext uri="{FF2B5EF4-FFF2-40B4-BE49-F238E27FC236}">
                <a16:creationId xmlns:a16="http://schemas.microsoft.com/office/drawing/2014/main" id="{CEA0945E-8BF3-C34F-A76C-406DA4F048D1}"/>
              </a:ext>
            </a:extLst>
          </p:cNvPr>
          <p:cNvSpPr txBox="1"/>
          <p:nvPr/>
        </p:nvSpPr>
        <p:spPr>
          <a:xfrm>
            <a:off x="770964" y="363068"/>
            <a:ext cx="2918011" cy="830997"/>
          </a:xfrm>
          <a:prstGeom prst="rect">
            <a:avLst/>
          </a:prstGeom>
          <a:noFill/>
        </p:spPr>
        <p:txBody>
          <a:bodyPr wrap="square" rtlCol="0">
            <a:spAutoFit/>
          </a:bodyPr>
          <a:lstStyle/>
          <a:p>
            <a:r>
              <a:rPr lang="en-US" sz="2400" b="1" dirty="0"/>
              <a:t>Perceptron</a:t>
            </a:r>
          </a:p>
          <a:p>
            <a:r>
              <a:rPr lang="en-US" sz="2400" b="1" dirty="0"/>
              <a:t>(Single Layer)</a:t>
            </a:r>
          </a:p>
        </p:txBody>
      </p:sp>
    </p:spTree>
    <p:extLst>
      <p:ext uri="{BB962C8B-B14F-4D97-AF65-F5344CB8AC3E}">
        <p14:creationId xmlns:p14="http://schemas.microsoft.com/office/powerpoint/2010/main" val="2299647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1"/>
          <p:cNvPicPr preferRelativeResize="0"/>
          <p:nvPr/>
        </p:nvPicPr>
        <p:blipFill rotWithShape="1">
          <a:blip r:embed="rId3">
            <a:alphaModFix/>
          </a:blip>
          <a:srcRect/>
          <a:stretch/>
        </p:blipFill>
        <p:spPr>
          <a:xfrm>
            <a:off x="0" y="2178422"/>
            <a:ext cx="7297238" cy="4604084"/>
          </a:xfrm>
          <a:prstGeom prst="rect">
            <a:avLst/>
          </a:prstGeom>
          <a:noFill/>
          <a:ln>
            <a:noFill/>
          </a:ln>
        </p:spPr>
      </p:pic>
      <p:sp>
        <p:nvSpPr>
          <p:cNvPr id="167" name="Google Shape;167;p21"/>
          <p:cNvSpPr txBox="1"/>
          <p:nvPr/>
        </p:nvSpPr>
        <p:spPr>
          <a:xfrm>
            <a:off x="7443537" y="112295"/>
            <a:ext cx="4748463" cy="64633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dirty="0">
                <a:solidFill>
                  <a:srgbClr val="FF0000"/>
                </a:solidFill>
                <a:latin typeface="Calibri"/>
                <a:ea typeface="Calibri"/>
                <a:cs typeface="Calibri"/>
                <a:sym typeface="Calibri"/>
              </a:rPr>
              <a:t>Question 1. C1 in the layer 1 has 6 feature maps, does that mean there are six convolutional kernels? </a:t>
            </a:r>
            <a:endParaRPr sz="1400" b="1" dirty="0">
              <a:solidFill>
                <a:srgbClr val="FF0000"/>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Each convolutional kernel is used to generate a feature map based on input. </a:t>
            </a:r>
            <a:endParaRPr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There are 6 convolutional kernels and each is used to generate a feature map based on input. </a:t>
            </a:r>
            <a:endParaRPr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Another way to say this is that there are 6 filters or 3D sets of weights. </a:t>
            </a:r>
            <a:endParaRPr dirty="0"/>
          </a:p>
          <a:p>
            <a:pPr marL="0" marR="0" lvl="0" indent="0" algn="l" rtl="0">
              <a:spcBef>
                <a:spcPts val="0"/>
              </a:spcBef>
              <a:spcAft>
                <a:spcPts val="0"/>
              </a:spcAft>
              <a:buNone/>
            </a:pPr>
            <a:r>
              <a:rPr lang="en-US" sz="1200" dirty="0">
                <a:solidFill>
                  <a:srgbClr val="0070C0"/>
                </a:solidFill>
                <a:latin typeface="Calibri"/>
                <a:ea typeface="Calibri"/>
                <a:cs typeface="Calibri"/>
                <a:sym typeface="Calibri"/>
              </a:rPr>
              <a:t>What this image doesn't show, that it probably should, to make it clearer is that typically images have 3 channels, say </a:t>
            </a:r>
            <a:r>
              <a:rPr lang="en-US" sz="1200" dirty="0">
                <a:solidFill>
                  <a:srgbClr val="FF0000"/>
                </a:solidFill>
                <a:latin typeface="Calibri"/>
                <a:ea typeface="Calibri"/>
                <a:cs typeface="Calibri"/>
                <a:sym typeface="Calibri"/>
              </a:rPr>
              <a:t>red, green, and blue</a:t>
            </a:r>
            <a:r>
              <a:rPr lang="en-US" sz="1200" dirty="0">
                <a:solidFill>
                  <a:srgbClr val="0070C0"/>
                </a:solidFill>
                <a:latin typeface="Calibri"/>
                <a:ea typeface="Calibri"/>
                <a:cs typeface="Calibri"/>
                <a:sym typeface="Calibri"/>
              </a:rPr>
              <a:t>. So the weights that map you from the input to C1 are of shape/dimension 3x5x5 not just 5x5. The same 3 dimensional weights, or kernel, are applied across the entire 3x32x32 image to generate a 2 dimensional feature map in C1. There are 6 kernels (each 3x5x5) in this example so that makes 6 feature maps ( each 28x28 since the stride is 1 and padding is zero) in this example, each of which is the result of applying a 3x5x5 kernel across the input. </a:t>
            </a:r>
            <a:endParaRPr sz="1200" dirty="0">
              <a:solidFill>
                <a:srgbClr val="0070C0"/>
              </a:solidFill>
              <a:latin typeface="Calibri"/>
              <a:ea typeface="Calibri"/>
              <a:cs typeface="Calibri"/>
              <a:sym typeface="Calibri"/>
            </a:endParaRPr>
          </a:p>
          <a:p>
            <a:pPr marL="0" marR="0" lvl="0" indent="0" algn="l" rtl="0">
              <a:spcBef>
                <a:spcPts val="0"/>
              </a:spcBef>
              <a:spcAft>
                <a:spcPts val="0"/>
              </a:spcAft>
              <a:buNone/>
            </a:pPr>
            <a:endParaRPr sz="1200" dirty="0">
              <a:solidFill>
                <a:srgbClr val="0070C0"/>
              </a:solidFill>
              <a:latin typeface="Calibri"/>
              <a:ea typeface="Calibri"/>
              <a:cs typeface="Calibri"/>
              <a:sym typeface="Calibri"/>
            </a:endParaRPr>
          </a:p>
          <a:p>
            <a:pPr marL="0" marR="0" lvl="0" indent="0" algn="l" rtl="0">
              <a:spcBef>
                <a:spcPts val="0"/>
              </a:spcBef>
              <a:spcAft>
                <a:spcPts val="0"/>
              </a:spcAft>
              <a:buNone/>
            </a:pPr>
            <a:endParaRPr sz="1200" dirty="0">
              <a:solidFill>
                <a:srgbClr val="0070C0"/>
              </a:solidFill>
              <a:latin typeface="Calibri"/>
              <a:ea typeface="Calibri"/>
              <a:cs typeface="Calibri"/>
              <a:sym typeface="Calibri"/>
            </a:endParaRPr>
          </a:p>
          <a:p>
            <a:pPr marL="0" marR="0" lvl="0" indent="0" algn="l" rtl="0">
              <a:spcBef>
                <a:spcPts val="0"/>
              </a:spcBef>
              <a:spcAft>
                <a:spcPts val="0"/>
              </a:spcAft>
              <a:buNone/>
            </a:pPr>
            <a:r>
              <a:rPr lang="en-US" sz="1400" b="1" dirty="0">
                <a:solidFill>
                  <a:srgbClr val="FF0000"/>
                </a:solidFill>
                <a:latin typeface="Calibri"/>
                <a:ea typeface="Calibri"/>
                <a:cs typeface="Calibri"/>
                <a:sym typeface="Calibri"/>
              </a:rPr>
              <a:t>Question 2. S1 in layer 1 has 6 feature maps, C2 in layer 2 has 16 feature maps. What is the process look like to get these 16 feature maps based on 6 feature maps in S1?</a:t>
            </a:r>
            <a:endParaRPr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Now do the same thing we did in layer one, but do it for layer 2, except this time the number of channels is not 3 (RGB) but 6, six for the number of feature maps/filters in S1. There are now 16 unique kernels each of shape/dimension 6x5x5. Each layer 2 kernel is applied across all of S1 to generate a 2D feature map in C2. This is done 16 times for each unique kernel in layer 2, all 16, to generate the 16 feature maps in layer 2 (each 10x10 since stride is 1 and padding is zero).</a:t>
            </a:r>
            <a:endParaRPr sz="1400" dirty="0">
              <a:solidFill>
                <a:schemeClr val="dk1"/>
              </a:solidFill>
              <a:latin typeface="Calibri"/>
              <a:ea typeface="Calibri"/>
              <a:cs typeface="Calibri"/>
              <a:sym typeface="Calibri"/>
            </a:endParaRPr>
          </a:p>
        </p:txBody>
      </p:sp>
      <p:pic>
        <p:nvPicPr>
          <p:cNvPr id="168" name="Google Shape;168;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0" y="0"/>
            <a:ext cx="1691621" cy="1691621"/>
          </a:xfrm>
          <a:prstGeom prst="rect">
            <a:avLst/>
          </a:prstGeom>
          <a:noFill/>
          <a:ln>
            <a:noFill/>
          </a:ln>
        </p:spPr>
      </p:pic>
      <p:sp>
        <p:nvSpPr>
          <p:cNvPr id="169" name="Google Shape;169;p21"/>
          <p:cNvSpPr txBox="1"/>
          <p:nvPr/>
        </p:nvSpPr>
        <p:spPr>
          <a:xfrm>
            <a:off x="1770685" y="591668"/>
            <a:ext cx="3527456"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Yann LeCun (NYU, FB)</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1998 paper on LeNets</a:t>
            </a:r>
            <a:endParaRPr sz="24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9135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954D22D-9AFC-784D-9B66-00A8B4869A69}"/>
              </a:ext>
            </a:extLst>
          </p:cNvPr>
          <p:cNvSpPr txBox="1"/>
          <p:nvPr/>
        </p:nvSpPr>
        <p:spPr>
          <a:xfrm>
            <a:off x="5795683" y="921097"/>
            <a:ext cx="6562164" cy="3016210"/>
          </a:xfrm>
          <a:prstGeom prst="rect">
            <a:avLst/>
          </a:prstGeom>
          <a:noFill/>
        </p:spPr>
        <p:txBody>
          <a:bodyPr wrap="square" rtlCol="0">
            <a:spAutoFit/>
          </a:bodyPr>
          <a:lstStyle/>
          <a:p>
            <a:r>
              <a:rPr lang="en-US" sz="2800" b="1" dirty="0"/>
              <a:t>Kaggle</a:t>
            </a:r>
          </a:p>
          <a:p>
            <a:endParaRPr lang="en-US" dirty="0"/>
          </a:p>
          <a:p>
            <a:r>
              <a:rPr lang="en-US" dirty="0"/>
              <a:t>world's largest community of data scientists and machine learners</a:t>
            </a:r>
          </a:p>
          <a:p>
            <a:r>
              <a:rPr lang="en-US" dirty="0"/>
              <a:t> - since 2010</a:t>
            </a:r>
          </a:p>
          <a:p>
            <a:r>
              <a:rPr lang="en-US" dirty="0"/>
              <a:t> - acquired by Google in 2017</a:t>
            </a:r>
          </a:p>
          <a:p>
            <a:r>
              <a:rPr lang="en-US" dirty="0"/>
              <a:t> - more than 1 million registered users</a:t>
            </a:r>
          </a:p>
          <a:p>
            <a:endParaRPr lang="en-US" dirty="0"/>
          </a:p>
          <a:p>
            <a:r>
              <a:rPr lang="en-US" dirty="0"/>
              <a:t> - Kaggle Competitions</a:t>
            </a:r>
          </a:p>
          <a:p>
            <a:r>
              <a:rPr lang="en-US" dirty="0"/>
              <a:t> - Public Datasets</a:t>
            </a:r>
          </a:p>
          <a:p>
            <a:r>
              <a:rPr lang="en-US" dirty="0"/>
              <a:t> - Kaggle Kernels (</a:t>
            </a:r>
            <a:r>
              <a:rPr lang="en-US" dirty="0" err="1"/>
              <a:t>Jupyter</a:t>
            </a:r>
            <a:r>
              <a:rPr lang="en-US" dirty="0"/>
              <a:t> notebooks, code snippets)</a:t>
            </a:r>
          </a:p>
        </p:txBody>
      </p:sp>
      <p:sp>
        <p:nvSpPr>
          <p:cNvPr id="5" name="TextBox 4">
            <a:extLst>
              <a:ext uri="{FF2B5EF4-FFF2-40B4-BE49-F238E27FC236}">
                <a16:creationId xmlns:a16="http://schemas.microsoft.com/office/drawing/2014/main" id="{995E6BE3-2D89-AE46-B658-7D101CCD18F5}"/>
              </a:ext>
            </a:extLst>
          </p:cNvPr>
          <p:cNvSpPr txBox="1"/>
          <p:nvPr/>
        </p:nvSpPr>
        <p:spPr>
          <a:xfrm>
            <a:off x="5150223" y="4749508"/>
            <a:ext cx="6024282" cy="1754326"/>
          </a:xfrm>
          <a:prstGeom prst="rect">
            <a:avLst/>
          </a:prstGeom>
          <a:noFill/>
        </p:spPr>
        <p:txBody>
          <a:bodyPr wrap="square" rtlCol="0">
            <a:spAutoFit/>
          </a:bodyPr>
          <a:lstStyle/>
          <a:p>
            <a:r>
              <a:rPr lang="en-US" dirty="0"/>
              <a:t>Note:</a:t>
            </a:r>
          </a:p>
          <a:p>
            <a:r>
              <a:rPr lang="en-US" dirty="0"/>
              <a:t>Famous Netflix competition of 2009 was before Kaggle.</a:t>
            </a:r>
          </a:p>
          <a:p>
            <a:r>
              <a:rPr lang="en-US" dirty="0"/>
              <a:t>Netflix provided a </a:t>
            </a:r>
            <a:r>
              <a:rPr lang="en-US" i="1" dirty="0"/>
              <a:t>training</a:t>
            </a:r>
            <a:r>
              <a:rPr lang="en-US" dirty="0"/>
              <a:t> data set of 100,480,507 ratings </a:t>
            </a:r>
          </a:p>
          <a:p>
            <a:r>
              <a:rPr lang="en-US" dirty="0"/>
              <a:t>that 480,189 users gave to 17,770 movies.</a:t>
            </a:r>
          </a:p>
          <a:p>
            <a:r>
              <a:rPr lang="en-US" dirty="0"/>
              <a:t>Task was to improve recommendation engine.</a:t>
            </a:r>
          </a:p>
          <a:p>
            <a:r>
              <a:rPr lang="en-US" dirty="0"/>
              <a:t>Prize – 1 </a:t>
            </a:r>
            <a:r>
              <a:rPr lang="en-US" dirty="0" err="1"/>
              <a:t>Mln</a:t>
            </a:r>
            <a:r>
              <a:rPr lang="en-US" dirty="0"/>
              <a:t> $</a:t>
            </a:r>
          </a:p>
        </p:txBody>
      </p:sp>
      <p:pic>
        <p:nvPicPr>
          <p:cNvPr id="6" name="Picture 5">
            <a:extLst>
              <a:ext uri="{FF2B5EF4-FFF2-40B4-BE49-F238E27FC236}">
                <a16:creationId xmlns:a16="http://schemas.microsoft.com/office/drawing/2014/main" id="{CF6AEE6B-128C-5F4D-A218-DF3434FD15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0212" y="150158"/>
            <a:ext cx="5251477" cy="2028265"/>
          </a:xfrm>
          <a:prstGeom prst="rect">
            <a:avLst/>
          </a:prstGeom>
        </p:spPr>
      </p:pic>
      <p:pic>
        <p:nvPicPr>
          <p:cNvPr id="10" name="Picture 9">
            <a:extLst>
              <a:ext uri="{FF2B5EF4-FFF2-40B4-BE49-F238E27FC236}">
                <a16:creationId xmlns:a16="http://schemas.microsoft.com/office/drawing/2014/main" id="{2D29D02B-F3C4-044E-8FC1-EA0AC625FC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0212" y="2617461"/>
            <a:ext cx="4008717" cy="3009210"/>
          </a:xfrm>
          <a:prstGeom prst="rect">
            <a:avLst/>
          </a:prstGeom>
        </p:spPr>
      </p:pic>
    </p:spTree>
    <p:extLst>
      <p:ext uri="{BB962C8B-B14F-4D97-AF65-F5344CB8AC3E}">
        <p14:creationId xmlns:p14="http://schemas.microsoft.com/office/powerpoint/2010/main" val="13544995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102" name="Google Shape;102;p14"/>
          <p:cNvPicPr preferRelativeResize="0"/>
          <p:nvPr/>
        </p:nvPicPr>
        <p:blipFill rotWithShape="1">
          <a:blip r:embed="rId3">
            <a:alphaModFix/>
          </a:blip>
          <a:srcRect/>
          <a:stretch/>
        </p:blipFill>
        <p:spPr>
          <a:xfrm>
            <a:off x="15777" y="23492"/>
            <a:ext cx="7134533" cy="2966042"/>
          </a:xfrm>
          <a:prstGeom prst="rect">
            <a:avLst/>
          </a:prstGeom>
          <a:noFill/>
          <a:ln>
            <a:noFill/>
          </a:ln>
        </p:spPr>
      </p:pic>
      <p:pic>
        <p:nvPicPr>
          <p:cNvPr id="103" name="Google Shape;103;p14"/>
          <p:cNvPicPr preferRelativeResize="0"/>
          <p:nvPr/>
        </p:nvPicPr>
        <p:blipFill rotWithShape="1">
          <a:blip r:embed="rId4">
            <a:alphaModFix/>
          </a:blip>
          <a:srcRect/>
          <a:stretch/>
        </p:blipFill>
        <p:spPr>
          <a:xfrm>
            <a:off x="7642242" y="3347626"/>
            <a:ext cx="4549757" cy="3510373"/>
          </a:xfrm>
          <a:prstGeom prst="rect">
            <a:avLst/>
          </a:prstGeom>
          <a:noFill/>
          <a:ln>
            <a:noFill/>
          </a:ln>
        </p:spPr>
      </p:pic>
      <p:pic>
        <p:nvPicPr>
          <p:cNvPr id="104" name="Google Shape;104;p14"/>
          <p:cNvPicPr preferRelativeResize="0"/>
          <p:nvPr/>
        </p:nvPicPr>
        <p:blipFill rotWithShape="1">
          <a:blip r:embed="rId5">
            <a:alphaModFix/>
          </a:blip>
          <a:srcRect/>
          <a:stretch/>
        </p:blipFill>
        <p:spPr>
          <a:xfrm>
            <a:off x="8059035" y="14992"/>
            <a:ext cx="4132964" cy="3102962"/>
          </a:xfrm>
          <a:prstGeom prst="rect">
            <a:avLst/>
          </a:prstGeom>
          <a:noFill/>
          <a:ln>
            <a:noFill/>
          </a:ln>
        </p:spPr>
      </p:pic>
      <p:pic>
        <p:nvPicPr>
          <p:cNvPr id="105" name="Google Shape;105;p14"/>
          <p:cNvPicPr preferRelativeResize="0"/>
          <p:nvPr/>
        </p:nvPicPr>
        <p:blipFill rotWithShape="1">
          <a:blip r:embed="rId6">
            <a:alphaModFix/>
          </a:blip>
          <a:srcRect/>
          <a:stretch/>
        </p:blipFill>
        <p:spPr>
          <a:xfrm>
            <a:off x="15776" y="3347626"/>
            <a:ext cx="3745379" cy="3510374"/>
          </a:xfrm>
          <a:prstGeom prst="rect">
            <a:avLst/>
          </a:prstGeom>
          <a:noFill/>
          <a:ln>
            <a:noFill/>
          </a:ln>
        </p:spPr>
      </p:pic>
    </p:spTree>
    <p:extLst>
      <p:ext uri="{BB962C8B-B14F-4D97-AF65-F5344CB8AC3E}">
        <p14:creationId xmlns:p14="http://schemas.microsoft.com/office/powerpoint/2010/main" val="2182206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Google Shape;142;p18"/>
          <p:cNvPicPr preferRelativeResize="0"/>
          <p:nvPr/>
        </p:nvPicPr>
        <p:blipFill rotWithShape="1">
          <a:blip r:embed="rId3">
            <a:alphaModFix/>
          </a:blip>
          <a:srcRect/>
          <a:stretch/>
        </p:blipFill>
        <p:spPr>
          <a:xfrm>
            <a:off x="107577" y="3688846"/>
            <a:ext cx="8881820" cy="3270795"/>
          </a:xfrm>
          <a:prstGeom prst="rect">
            <a:avLst/>
          </a:prstGeom>
          <a:noFill/>
          <a:ln>
            <a:noFill/>
          </a:ln>
        </p:spPr>
      </p:pic>
      <p:pic>
        <p:nvPicPr>
          <p:cNvPr id="143" name="Google Shape;143;p1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548936" y="606854"/>
            <a:ext cx="3304035" cy="2598399"/>
          </a:xfrm>
          <a:prstGeom prst="rect">
            <a:avLst/>
          </a:prstGeom>
          <a:noFill/>
          <a:ln>
            <a:noFill/>
          </a:ln>
        </p:spPr>
      </p:pic>
      <p:sp>
        <p:nvSpPr>
          <p:cNvPr id="144" name="Google Shape;144;p18"/>
          <p:cNvSpPr txBox="1"/>
          <p:nvPr/>
        </p:nvSpPr>
        <p:spPr>
          <a:xfrm>
            <a:off x="107577" y="145189"/>
            <a:ext cx="6000254"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Example of 2D convolution – Gaussian Filtering </a:t>
            </a:r>
            <a:endParaRPr sz="2400">
              <a:solidFill>
                <a:schemeClr val="dk1"/>
              </a:solidFill>
              <a:latin typeface="Calibri"/>
              <a:ea typeface="Calibri"/>
              <a:cs typeface="Calibri"/>
              <a:sym typeface="Calibri"/>
            </a:endParaRPr>
          </a:p>
        </p:txBody>
      </p:sp>
      <p:sp>
        <p:nvSpPr>
          <p:cNvPr id="145" name="Google Shape;145;p18"/>
          <p:cNvSpPr txBox="1"/>
          <p:nvPr/>
        </p:nvSpPr>
        <p:spPr>
          <a:xfrm>
            <a:off x="7685253" y="751892"/>
            <a:ext cx="157866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Kernel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has small size</a:t>
            </a:r>
            <a:endParaRPr sz="1800">
              <a:solidFill>
                <a:schemeClr val="dk1"/>
              </a:solidFill>
              <a:latin typeface="Calibri"/>
              <a:ea typeface="Calibri"/>
              <a:cs typeface="Calibri"/>
              <a:sym typeface="Calibri"/>
            </a:endParaRPr>
          </a:p>
        </p:txBody>
      </p:sp>
      <p:sp>
        <p:nvSpPr>
          <p:cNvPr id="146" name="Google Shape;146;p18"/>
          <p:cNvSpPr txBox="1"/>
          <p:nvPr/>
        </p:nvSpPr>
        <p:spPr>
          <a:xfrm>
            <a:off x="5934592" y="3179410"/>
            <a:ext cx="13041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Output</a:t>
            </a:r>
            <a:endParaRPr sz="1800">
              <a:solidFill>
                <a:schemeClr val="dk1"/>
              </a:solidFill>
              <a:latin typeface="Calibri"/>
              <a:ea typeface="Calibri"/>
              <a:cs typeface="Calibri"/>
              <a:sym typeface="Calibri"/>
            </a:endParaRPr>
          </a:p>
        </p:txBody>
      </p:sp>
      <p:sp>
        <p:nvSpPr>
          <p:cNvPr id="147" name="Google Shape;147;p18"/>
          <p:cNvSpPr txBox="1"/>
          <p:nvPr/>
        </p:nvSpPr>
        <p:spPr>
          <a:xfrm>
            <a:off x="1504013" y="3205253"/>
            <a:ext cx="13041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Input</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9460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0"/>
          <p:cNvSpPr txBox="1"/>
          <p:nvPr/>
        </p:nvSpPr>
        <p:spPr>
          <a:xfrm>
            <a:off x="198179" y="183881"/>
            <a:ext cx="426624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Convolution Filters (learned in 1</a:t>
            </a:r>
            <a:r>
              <a:rPr lang="en-US" sz="1800" baseline="30000">
                <a:solidFill>
                  <a:schemeClr val="dk1"/>
                </a:solidFill>
                <a:latin typeface="Calibri"/>
                <a:ea typeface="Calibri"/>
                <a:cs typeface="Calibri"/>
                <a:sym typeface="Calibri"/>
              </a:rPr>
              <a:t>st</a:t>
            </a:r>
            <a:r>
              <a:rPr lang="en-US" sz="1800">
                <a:solidFill>
                  <a:schemeClr val="dk1"/>
                </a:solidFill>
                <a:latin typeface="Calibri"/>
                <a:ea typeface="Calibri"/>
                <a:cs typeface="Calibri"/>
                <a:sym typeface="Calibri"/>
              </a:rPr>
              <a:t> layer)</a:t>
            </a:r>
            <a:endParaRPr sz="1800">
              <a:solidFill>
                <a:schemeClr val="dk1"/>
              </a:solidFill>
              <a:latin typeface="Calibri"/>
              <a:ea typeface="Calibri"/>
              <a:cs typeface="Calibri"/>
              <a:sym typeface="Calibri"/>
            </a:endParaRPr>
          </a:p>
        </p:txBody>
      </p:sp>
      <p:pic>
        <p:nvPicPr>
          <p:cNvPr id="160" name="Google Shape;160;p20"/>
          <p:cNvPicPr preferRelativeResize="0"/>
          <p:nvPr/>
        </p:nvPicPr>
        <p:blipFill rotWithShape="1">
          <a:blip r:embed="rId3">
            <a:alphaModFix/>
          </a:blip>
          <a:srcRect/>
          <a:stretch/>
        </p:blipFill>
        <p:spPr>
          <a:xfrm>
            <a:off x="7649172" y="0"/>
            <a:ext cx="4514273" cy="6858000"/>
          </a:xfrm>
          <a:prstGeom prst="rect">
            <a:avLst/>
          </a:prstGeom>
          <a:noFill/>
          <a:ln>
            <a:noFill/>
          </a:ln>
        </p:spPr>
      </p:pic>
      <p:pic>
        <p:nvPicPr>
          <p:cNvPr id="161" name="Google Shape;161;p20"/>
          <p:cNvPicPr preferRelativeResize="0"/>
          <p:nvPr/>
        </p:nvPicPr>
        <p:blipFill rotWithShape="1">
          <a:blip r:embed="rId4">
            <a:alphaModFix/>
          </a:blip>
          <a:srcRect/>
          <a:stretch/>
        </p:blipFill>
        <p:spPr>
          <a:xfrm>
            <a:off x="359899" y="1059821"/>
            <a:ext cx="5546226" cy="5508815"/>
          </a:xfrm>
          <a:prstGeom prst="rect">
            <a:avLst/>
          </a:prstGeom>
          <a:noFill/>
          <a:ln>
            <a:noFill/>
          </a:ln>
        </p:spPr>
      </p:pic>
    </p:spTree>
    <p:extLst>
      <p:ext uri="{BB962C8B-B14F-4D97-AF65-F5344CB8AC3E}">
        <p14:creationId xmlns:p14="http://schemas.microsoft.com/office/powerpoint/2010/main" val="22271858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D784E4-651D-794E-8070-5CB802D8E304}"/>
              </a:ext>
            </a:extLst>
          </p:cNvPr>
          <p:cNvPicPr>
            <a:picLocks noChangeAspect="1"/>
          </p:cNvPicPr>
          <p:nvPr/>
        </p:nvPicPr>
        <p:blipFill>
          <a:blip r:embed="rId2"/>
          <a:stretch>
            <a:fillRect/>
          </a:stretch>
        </p:blipFill>
        <p:spPr>
          <a:xfrm>
            <a:off x="2044700" y="387350"/>
            <a:ext cx="8102600" cy="6083300"/>
          </a:xfrm>
          <a:prstGeom prst="rect">
            <a:avLst/>
          </a:prstGeom>
        </p:spPr>
      </p:pic>
    </p:spTree>
    <p:extLst>
      <p:ext uri="{BB962C8B-B14F-4D97-AF65-F5344CB8AC3E}">
        <p14:creationId xmlns:p14="http://schemas.microsoft.com/office/powerpoint/2010/main" val="2808127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pic>
        <p:nvPicPr>
          <p:cNvPr id="292" name="Google Shape;292;p40"/>
          <p:cNvPicPr preferRelativeResize="0"/>
          <p:nvPr/>
        </p:nvPicPr>
        <p:blipFill rotWithShape="1">
          <a:blip r:embed="rId3">
            <a:alphaModFix/>
          </a:blip>
          <a:srcRect/>
          <a:stretch/>
        </p:blipFill>
        <p:spPr>
          <a:xfrm>
            <a:off x="905433" y="754529"/>
            <a:ext cx="9155206" cy="6103471"/>
          </a:xfrm>
          <a:prstGeom prst="rect">
            <a:avLst/>
          </a:prstGeom>
          <a:noFill/>
          <a:ln>
            <a:noFill/>
          </a:ln>
        </p:spPr>
      </p:pic>
      <p:sp>
        <p:nvSpPr>
          <p:cNvPr id="293" name="Google Shape;293;p40"/>
          <p:cNvSpPr txBox="1"/>
          <p:nvPr/>
        </p:nvSpPr>
        <p:spPr>
          <a:xfrm>
            <a:off x="905433" y="1229895"/>
            <a:ext cx="2075725"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Another path through the brain when viewing an object, this time using V3</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0553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pic>
        <p:nvPicPr>
          <p:cNvPr id="298" name="Google Shape;298;p41"/>
          <p:cNvPicPr preferRelativeResize="0"/>
          <p:nvPr/>
        </p:nvPicPr>
        <p:blipFill rotWithShape="1">
          <a:blip r:embed="rId3">
            <a:alphaModFix/>
          </a:blip>
          <a:srcRect/>
          <a:stretch/>
        </p:blipFill>
        <p:spPr>
          <a:xfrm>
            <a:off x="1613646" y="936698"/>
            <a:ext cx="10489453" cy="5832402"/>
          </a:xfrm>
          <a:prstGeom prst="rect">
            <a:avLst/>
          </a:prstGeom>
          <a:noFill/>
          <a:ln>
            <a:noFill/>
          </a:ln>
        </p:spPr>
      </p:pic>
    </p:spTree>
    <p:extLst>
      <p:ext uri="{BB962C8B-B14F-4D97-AF65-F5344CB8AC3E}">
        <p14:creationId xmlns:p14="http://schemas.microsoft.com/office/powerpoint/2010/main" val="2219098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7"/>
          <p:cNvSpPr txBox="1"/>
          <p:nvPr/>
        </p:nvSpPr>
        <p:spPr>
          <a:xfrm>
            <a:off x="596050" y="1250175"/>
            <a:ext cx="10458000" cy="50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https://medium.com/@siddharthdas_32104/cnns-architectures-lenet-alexnet-vgg-googlenet-resnet-and-more-666091488df5</a:t>
            </a:r>
            <a:endParaRPr/>
          </a:p>
        </p:txBody>
      </p:sp>
      <p:sp>
        <p:nvSpPr>
          <p:cNvPr id="342" name="Google Shape;342;p47"/>
          <p:cNvSpPr txBox="1"/>
          <p:nvPr/>
        </p:nvSpPr>
        <p:spPr>
          <a:xfrm>
            <a:off x="596050" y="285375"/>
            <a:ext cx="6737100" cy="964800"/>
          </a:xfrm>
          <a:prstGeom prst="rect">
            <a:avLst/>
          </a:prstGeom>
          <a:noFill/>
          <a:ln>
            <a:noFill/>
          </a:ln>
        </p:spPr>
        <p:txBody>
          <a:bodyPr spcFirstLastPara="1" wrap="square" lIns="91425" tIns="91425" rIns="91425" bIns="91425" anchor="t" anchorCtr="0">
            <a:noAutofit/>
          </a:bodyPr>
          <a:lstStyle/>
          <a:p>
            <a:pPr marL="0" lvl="0" indent="0" algn="l" rtl="0">
              <a:lnSpc>
                <a:spcPct val="104000"/>
              </a:lnSpc>
              <a:spcBef>
                <a:spcPts val="0"/>
              </a:spcBef>
              <a:spcAft>
                <a:spcPts val="0"/>
              </a:spcAft>
              <a:buClr>
                <a:schemeClr val="dk1"/>
              </a:buClr>
              <a:buSzPts val="1100"/>
              <a:buFont typeface="Arial"/>
              <a:buNone/>
            </a:pPr>
            <a:r>
              <a:rPr lang="en-US" sz="2400" b="1" dirty="0">
                <a:solidFill>
                  <a:schemeClr val="dk1"/>
                </a:solidFill>
              </a:rPr>
              <a:t>CNNs Architectures: </a:t>
            </a:r>
            <a:r>
              <a:rPr lang="en-US" sz="2400" b="1" dirty="0" err="1">
                <a:solidFill>
                  <a:schemeClr val="dk1"/>
                </a:solidFill>
              </a:rPr>
              <a:t>LeNet</a:t>
            </a:r>
            <a:r>
              <a:rPr lang="en-US" sz="2400" b="1" dirty="0">
                <a:solidFill>
                  <a:schemeClr val="dk1"/>
                </a:solidFill>
              </a:rPr>
              <a:t>, </a:t>
            </a:r>
            <a:r>
              <a:rPr lang="en-US" sz="2400" b="1" dirty="0" err="1">
                <a:solidFill>
                  <a:schemeClr val="dk1"/>
                </a:solidFill>
              </a:rPr>
              <a:t>AlexNet</a:t>
            </a:r>
            <a:r>
              <a:rPr lang="en-US" sz="2400" b="1" dirty="0">
                <a:solidFill>
                  <a:schemeClr val="dk1"/>
                </a:solidFill>
              </a:rPr>
              <a:t>, VGG, </a:t>
            </a:r>
            <a:r>
              <a:rPr lang="en-US" sz="2400" b="1" dirty="0" err="1">
                <a:solidFill>
                  <a:schemeClr val="dk1"/>
                </a:solidFill>
              </a:rPr>
              <a:t>GoogLeNet</a:t>
            </a:r>
            <a:r>
              <a:rPr lang="en-US" sz="2400" b="1" dirty="0">
                <a:solidFill>
                  <a:schemeClr val="dk1"/>
                </a:solidFill>
              </a:rPr>
              <a:t>, </a:t>
            </a:r>
            <a:r>
              <a:rPr lang="en-US" sz="2400" b="1" dirty="0" err="1">
                <a:solidFill>
                  <a:schemeClr val="dk1"/>
                </a:solidFill>
              </a:rPr>
              <a:t>ResNet</a:t>
            </a:r>
            <a:r>
              <a:rPr lang="en-US" sz="2400" b="1" dirty="0">
                <a:solidFill>
                  <a:schemeClr val="dk1"/>
                </a:solidFill>
              </a:rPr>
              <a:t> and more …</a:t>
            </a:r>
            <a:endParaRPr sz="2400" b="1" dirty="0">
              <a:solidFill>
                <a:schemeClr val="dk1"/>
              </a:solidFill>
            </a:endParaRPr>
          </a:p>
          <a:p>
            <a:pPr marL="0" lvl="0" indent="0" algn="l" rtl="0">
              <a:spcBef>
                <a:spcPts val="0"/>
              </a:spcBef>
              <a:spcAft>
                <a:spcPts val="0"/>
              </a:spcAft>
              <a:buNone/>
            </a:pPr>
            <a:endParaRPr sz="2400" dirty="0"/>
          </a:p>
        </p:txBody>
      </p:sp>
      <p:pic>
        <p:nvPicPr>
          <p:cNvPr id="343" name="Google Shape;343;p47"/>
          <p:cNvPicPr preferRelativeResize="0"/>
          <p:nvPr/>
        </p:nvPicPr>
        <p:blipFill>
          <a:blip r:embed="rId3">
            <a:alphaModFix/>
          </a:blip>
          <a:stretch>
            <a:fillRect/>
          </a:stretch>
        </p:blipFill>
        <p:spPr>
          <a:xfrm>
            <a:off x="596050" y="2559938"/>
            <a:ext cx="10077450" cy="4086225"/>
          </a:xfrm>
          <a:prstGeom prst="rect">
            <a:avLst/>
          </a:prstGeom>
          <a:noFill/>
          <a:ln>
            <a:noFill/>
          </a:ln>
        </p:spPr>
      </p:pic>
    </p:spTree>
    <p:extLst>
      <p:ext uri="{BB962C8B-B14F-4D97-AF65-F5344CB8AC3E}">
        <p14:creationId xmlns:p14="http://schemas.microsoft.com/office/powerpoint/2010/main" val="1768788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p:nvPr/>
        </p:nvSpPr>
        <p:spPr>
          <a:xfrm>
            <a:off x="107577" y="0"/>
            <a:ext cx="270285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Autoencoders</a:t>
            </a:r>
            <a:r>
              <a:rPr lang="en-US" sz="1800" b="1" dirty="0">
                <a:solidFill>
                  <a:schemeClr val="dk1"/>
                </a:solidFill>
                <a:latin typeface="Calibri"/>
                <a:ea typeface="Calibri"/>
                <a:cs typeface="Calibri"/>
                <a:sym typeface="Calibri"/>
              </a:rPr>
              <a:t> (AE)</a:t>
            </a:r>
            <a:endParaRPr b="1" dirty="0"/>
          </a:p>
        </p:txBody>
      </p:sp>
      <p:pic>
        <p:nvPicPr>
          <p:cNvPr id="107" name="Google Shape;107;p16"/>
          <p:cNvPicPr preferRelativeResize="0"/>
          <p:nvPr/>
        </p:nvPicPr>
        <p:blipFill rotWithShape="1">
          <a:blip r:embed="rId3">
            <a:alphaModFix/>
          </a:blip>
          <a:srcRect/>
          <a:stretch/>
        </p:blipFill>
        <p:spPr>
          <a:xfrm>
            <a:off x="279404" y="391460"/>
            <a:ext cx="7784351" cy="2446510"/>
          </a:xfrm>
          <a:prstGeom prst="rect">
            <a:avLst/>
          </a:prstGeom>
          <a:noFill/>
          <a:ln>
            <a:noFill/>
          </a:ln>
        </p:spPr>
      </p:pic>
      <p:pic>
        <p:nvPicPr>
          <p:cNvPr id="108" name="Google Shape;108;p16"/>
          <p:cNvPicPr preferRelativeResize="0"/>
          <p:nvPr/>
        </p:nvPicPr>
        <p:blipFill rotWithShape="1">
          <a:blip r:embed="rId4">
            <a:alphaModFix/>
          </a:blip>
          <a:srcRect/>
          <a:stretch/>
        </p:blipFill>
        <p:spPr>
          <a:xfrm>
            <a:off x="484096" y="4323687"/>
            <a:ext cx="7068671" cy="2356224"/>
          </a:xfrm>
          <a:prstGeom prst="rect">
            <a:avLst/>
          </a:prstGeom>
          <a:noFill/>
          <a:ln>
            <a:noFill/>
          </a:ln>
        </p:spPr>
      </p:pic>
      <p:sp>
        <p:nvSpPr>
          <p:cNvPr id="109" name="Google Shape;109;p16"/>
          <p:cNvSpPr txBox="1"/>
          <p:nvPr/>
        </p:nvSpPr>
        <p:spPr>
          <a:xfrm>
            <a:off x="537884" y="3295168"/>
            <a:ext cx="34962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x</a:t>
            </a:r>
            <a:endParaRPr sz="4000">
              <a:solidFill>
                <a:schemeClr val="dk1"/>
              </a:solidFill>
              <a:latin typeface="Calibri"/>
              <a:ea typeface="Calibri"/>
              <a:cs typeface="Calibri"/>
              <a:sym typeface="Calibri"/>
            </a:endParaRPr>
          </a:p>
        </p:txBody>
      </p:sp>
      <p:sp>
        <p:nvSpPr>
          <p:cNvPr id="110" name="Google Shape;110;p16"/>
          <p:cNvSpPr txBox="1"/>
          <p:nvPr/>
        </p:nvSpPr>
        <p:spPr>
          <a:xfrm>
            <a:off x="3877233" y="3353439"/>
            <a:ext cx="34962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h</a:t>
            </a:r>
            <a:endParaRPr sz="4000">
              <a:solidFill>
                <a:schemeClr val="dk1"/>
              </a:solidFill>
              <a:latin typeface="Calibri"/>
              <a:ea typeface="Calibri"/>
              <a:cs typeface="Calibri"/>
              <a:sym typeface="Calibri"/>
            </a:endParaRPr>
          </a:p>
        </p:txBody>
      </p:sp>
      <p:sp>
        <p:nvSpPr>
          <p:cNvPr id="111" name="Google Shape;111;p16"/>
          <p:cNvSpPr txBox="1"/>
          <p:nvPr/>
        </p:nvSpPr>
        <p:spPr>
          <a:xfrm>
            <a:off x="7270372" y="3304134"/>
            <a:ext cx="349626"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r</a:t>
            </a:r>
            <a:endParaRPr/>
          </a:p>
        </p:txBody>
      </p:sp>
      <p:cxnSp>
        <p:nvCxnSpPr>
          <p:cNvPr id="112" name="Google Shape;112;p16"/>
          <p:cNvCxnSpPr/>
          <p:nvPr/>
        </p:nvCxnSpPr>
        <p:spPr>
          <a:xfrm>
            <a:off x="1169898" y="3711389"/>
            <a:ext cx="2380129" cy="0"/>
          </a:xfrm>
          <a:prstGeom prst="straightConnector1">
            <a:avLst/>
          </a:prstGeom>
          <a:noFill/>
          <a:ln w="25400" cap="flat" cmpd="sng">
            <a:solidFill>
              <a:schemeClr val="accent1"/>
            </a:solidFill>
            <a:prstDash val="solid"/>
            <a:miter lim="800000"/>
            <a:headEnd type="none" w="sm" len="sm"/>
            <a:tailEnd type="triangle" w="lg" len="lg"/>
          </a:ln>
        </p:spPr>
      </p:cxnSp>
      <p:cxnSp>
        <p:nvCxnSpPr>
          <p:cNvPr id="113" name="Google Shape;113;p16"/>
          <p:cNvCxnSpPr/>
          <p:nvPr/>
        </p:nvCxnSpPr>
        <p:spPr>
          <a:xfrm>
            <a:off x="4657167" y="3715872"/>
            <a:ext cx="2429437" cy="0"/>
          </a:xfrm>
          <a:prstGeom prst="straightConnector1">
            <a:avLst/>
          </a:prstGeom>
          <a:noFill/>
          <a:ln w="25400" cap="flat" cmpd="sng">
            <a:solidFill>
              <a:schemeClr val="accent1"/>
            </a:solidFill>
            <a:prstDash val="solid"/>
            <a:miter lim="800000"/>
            <a:headEnd type="none" w="sm" len="sm"/>
            <a:tailEnd type="triangle" w="lg" len="lg"/>
          </a:ln>
        </p:spPr>
      </p:cxnSp>
      <p:sp>
        <p:nvSpPr>
          <p:cNvPr id="114" name="Google Shape;114;p16"/>
          <p:cNvSpPr txBox="1"/>
          <p:nvPr/>
        </p:nvSpPr>
        <p:spPr>
          <a:xfrm>
            <a:off x="2043957" y="3227295"/>
            <a:ext cx="1169894" cy="37651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 = f(x)</a:t>
            </a:r>
            <a:endParaRPr sz="1800">
              <a:solidFill>
                <a:schemeClr val="dk1"/>
              </a:solidFill>
              <a:latin typeface="Calibri"/>
              <a:ea typeface="Calibri"/>
              <a:cs typeface="Calibri"/>
              <a:sym typeface="Calibri"/>
            </a:endParaRPr>
          </a:p>
        </p:txBody>
      </p:sp>
      <p:sp>
        <p:nvSpPr>
          <p:cNvPr id="115" name="Google Shape;115;p16"/>
          <p:cNvSpPr txBox="1"/>
          <p:nvPr/>
        </p:nvSpPr>
        <p:spPr>
          <a:xfrm>
            <a:off x="5006792" y="3231778"/>
            <a:ext cx="1169894" cy="37651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 = g(x)</a:t>
            </a:r>
            <a:endParaRPr sz="1800">
              <a:solidFill>
                <a:schemeClr val="dk1"/>
              </a:solidFill>
              <a:latin typeface="Calibri"/>
              <a:ea typeface="Calibri"/>
              <a:cs typeface="Calibri"/>
              <a:sym typeface="Calibri"/>
            </a:endParaRPr>
          </a:p>
        </p:txBody>
      </p:sp>
      <p:sp>
        <p:nvSpPr>
          <p:cNvPr id="116" name="Google Shape;116;p16"/>
          <p:cNvSpPr txBox="1"/>
          <p:nvPr/>
        </p:nvSpPr>
        <p:spPr>
          <a:xfrm>
            <a:off x="1264027" y="3845860"/>
            <a:ext cx="261320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Dimensionality reduction, feature learning</a:t>
            </a:r>
            <a:endParaRPr sz="1800">
              <a:solidFill>
                <a:schemeClr val="dk1"/>
              </a:solidFill>
              <a:latin typeface="Calibri"/>
              <a:ea typeface="Calibri"/>
              <a:cs typeface="Calibri"/>
              <a:sym typeface="Calibri"/>
            </a:endParaRPr>
          </a:p>
        </p:txBody>
      </p:sp>
      <p:sp>
        <p:nvSpPr>
          <p:cNvPr id="117" name="Google Shape;117;p16"/>
          <p:cNvSpPr txBox="1"/>
          <p:nvPr/>
        </p:nvSpPr>
        <p:spPr>
          <a:xfrm>
            <a:off x="4800604" y="3845860"/>
            <a:ext cx="21649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reconstruction</a:t>
            </a:r>
            <a:endParaRPr sz="1800">
              <a:solidFill>
                <a:schemeClr val="dk1"/>
              </a:solidFill>
              <a:latin typeface="Calibri"/>
              <a:ea typeface="Calibri"/>
              <a:cs typeface="Calibri"/>
              <a:sym typeface="Calibri"/>
            </a:endParaRPr>
          </a:p>
        </p:txBody>
      </p:sp>
      <p:sp>
        <p:nvSpPr>
          <p:cNvPr id="118" name="Google Shape;118;p16"/>
          <p:cNvSpPr txBox="1"/>
          <p:nvPr/>
        </p:nvSpPr>
        <p:spPr>
          <a:xfrm>
            <a:off x="8489569" y="633506"/>
            <a:ext cx="3639677" cy="59093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FF0000"/>
                </a:solidFill>
                <a:latin typeface="Calibri"/>
                <a:ea typeface="Calibri"/>
                <a:cs typeface="Calibri"/>
                <a:sym typeface="Calibri"/>
              </a:rPr>
              <a:t>Autoencoders</a:t>
            </a:r>
            <a:r>
              <a:rPr lang="en-US" sz="1800">
                <a:solidFill>
                  <a:srgbClr val="FF0000"/>
                </a:solidFill>
                <a:latin typeface="Calibri"/>
                <a:ea typeface="Calibri"/>
                <a:cs typeface="Calibri"/>
                <a:sym typeface="Calibri"/>
              </a:rPr>
              <a:t> (AE):</a:t>
            </a:r>
            <a:endParaRPr/>
          </a:p>
          <a:p>
            <a:pPr marL="0" marR="0" lvl="0" indent="0" algn="l" rtl="0">
              <a:spcBef>
                <a:spcPts val="0"/>
              </a:spcBef>
              <a:spcAft>
                <a:spcPts val="0"/>
              </a:spcAft>
              <a:buNone/>
            </a:pPr>
            <a:r>
              <a:rPr lang="en-US" sz="1800">
                <a:solidFill>
                  <a:srgbClr val="FF0000"/>
                </a:solidFill>
                <a:latin typeface="Calibri"/>
                <a:ea typeface="Calibri"/>
                <a:cs typeface="Calibri"/>
                <a:sym typeface="Calibri"/>
              </a:rPr>
              <a:t> </a:t>
            </a:r>
            <a:r>
              <a:rPr lang="en-US" sz="1800">
                <a:solidFill>
                  <a:schemeClr val="dk1"/>
                </a:solidFill>
                <a:latin typeface="Calibri"/>
                <a:ea typeface="Calibri"/>
                <a:cs typeface="Calibri"/>
                <a:sym typeface="Calibri"/>
              </a:rPr>
              <a:t>- feed-forward network</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create approximate copy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dimensionality reduction (usually)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feature learning</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Can be trained as feedforward network with all of the same techniques, typically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chemeClr val="dk1"/>
                </a:solidFill>
                <a:latin typeface="Calibri"/>
                <a:ea typeface="Calibri"/>
                <a:cs typeface="Calibri"/>
                <a:sym typeface="Calibri"/>
              </a:rPr>
              <a:t>minibatch gradient descent </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following gradients computed by </a:t>
            </a:r>
            <a:r>
              <a:rPr lang="en-US" sz="1800" b="1">
                <a:solidFill>
                  <a:schemeClr val="dk1"/>
                </a:solidFill>
                <a:latin typeface="Calibri"/>
                <a:ea typeface="Calibri"/>
                <a:cs typeface="Calibri"/>
                <a:sym typeface="Calibri"/>
              </a:rPr>
              <a:t>back-propagation. </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Unlike general feedforward networks, </a:t>
            </a:r>
            <a:r>
              <a:rPr lang="en-US" sz="1800" b="1">
                <a:solidFill>
                  <a:srgbClr val="FF0000"/>
                </a:solidFill>
                <a:latin typeface="Calibri"/>
                <a:ea typeface="Calibri"/>
                <a:cs typeface="Calibri"/>
                <a:sym typeface="Calibri"/>
              </a:rPr>
              <a:t>autoencoders</a:t>
            </a:r>
            <a:r>
              <a:rPr lang="en-US" sz="1800">
                <a:solidFill>
                  <a:srgbClr val="FF0000"/>
                </a:solidFill>
                <a:latin typeface="Calibri"/>
                <a:ea typeface="Calibri"/>
                <a:cs typeface="Calibri"/>
                <a:sym typeface="Calibri"/>
              </a:rPr>
              <a:t> </a:t>
            </a:r>
            <a:r>
              <a:rPr lang="en-US" sz="1800">
                <a:solidFill>
                  <a:schemeClr val="dk1"/>
                </a:solidFill>
                <a:latin typeface="Calibri"/>
                <a:ea typeface="Calibri"/>
                <a:cs typeface="Calibri"/>
                <a:sym typeface="Calibri"/>
              </a:rPr>
              <a:t>may also be trained using </a:t>
            </a:r>
            <a:r>
              <a:rPr lang="en-US" sz="1800" b="1">
                <a:solidFill>
                  <a:srgbClr val="FF0000"/>
                </a:solidFill>
                <a:latin typeface="Calibri"/>
                <a:ea typeface="Calibri"/>
                <a:cs typeface="Calibri"/>
                <a:sym typeface="Calibri"/>
              </a:rPr>
              <a:t>recirculation</a:t>
            </a:r>
            <a:r>
              <a:rPr lang="en-US" sz="1800">
                <a:solidFill>
                  <a:schemeClr val="dk1"/>
                </a:solidFill>
                <a:latin typeface="Calibri"/>
                <a:ea typeface="Calibri"/>
                <a:cs typeface="Calibri"/>
                <a:sym typeface="Calibri"/>
              </a:rPr>
              <a:t> (Hinton and McClelland, 1988), a learning algorithm based on comparing the activations of the network on the original input to the activations on the reconstructed input.</a:t>
            </a:r>
            <a:endParaRPr/>
          </a:p>
        </p:txBody>
      </p:sp>
      <p:cxnSp>
        <p:nvCxnSpPr>
          <p:cNvPr id="119" name="Google Shape;119;p16"/>
          <p:cNvCxnSpPr/>
          <p:nvPr/>
        </p:nvCxnSpPr>
        <p:spPr>
          <a:xfrm>
            <a:off x="8247523" y="369332"/>
            <a:ext cx="0" cy="6310579"/>
          </a:xfrm>
          <a:prstGeom prst="straightConnector1">
            <a:avLst/>
          </a:prstGeom>
          <a:noFill/>
          <a:ln w="9525"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4172486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486E95-D782-E245-A144-81D26A43EF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4898" y="3536577"/>
            <a:ext cx="6234953" cy="1452804"/>
          </a:xfrm>
          <a:prstGeom prst="rect">
            <a:avLst/>
          </a:prstGeom>
        </p:spPr>
      </p:pic>
      <p:sp>
        <p:nvSpPr>
          <p:cNvPr id="5" name="Google Shape;106;p16">
            <a:extLst>
              <a:ext uri="{FF2B5EF4-FFF2-40B4-BE49-F238E27FC236}">
                <a16:creationId xmlns:a16="http://schemas.microsoft.com/office/drawing/2014/main" id="{E2A6B7ED-5B3A-B54C-AF02-ABDF7E641454}"/>
              </a:ext>
            </a:extLst>
          </p:cNvPr>
          <p:cNvSpPr txBox="1"/>
          <p:nvPr/>
        </p:nvSpPr>
        <p:spPr>
          <a:xfrm>
            <a:off x="107577" y="0"/>
            <a:ext cx="6212541"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Autoencoder – denoising, correcting, gap filling</a:t>
            </a:r>
            <a:endParaRPr sz="2400" b="1" dirty="0"/>
          </a:p>
        </p:txBody>
      </p:sp>
      <p:pic>
        <p:nvPicPr>
          <p:cNvPr id="7" name="Picture 6">
            <a:extLst>
              <a:ext uri="{FF2B5EF4-FFF2-40B4-BE49-F238E27FC236}">
                <a16:creationId xmlns:a16="http://schemas.microsoft.com/office/drawing/2014/main" id="{B8C6224B-D437-894E-B57C-A9860FD945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4898" y="5086950"/>
            <a:ext cx="6234953" cy="1491904"/>
          </a:xfrm>
          <a:prstGeom prst="rect">
            <a:avLst/>
          </a:prstGeom>
        </p:spPr>
      </p:pic>
      <p:pic>
        <p:nvPicPr>
          <p:cNvPr id="8" name="Picture 7">
            <a:extLst>
              <a:ext uri="{FF2B5EF4-FFF2-40B4-BE49-F238E27FC236}">
                <a16:creationId xmlns:a16="http://schemas.microsoft.com/office/drawing/2014/main" id="{8F2C54D6-ADAA-9146-9903-F078D0988BA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4898" y="689606"/>
            <a:ext cx="4970929" cy="2215116"/>
          </a:xfrm>
          <a:prstGeom prst="rect">
            <a:avLst/>
          </a:prstGeom>
        </p:spPr>
      </p:pic>
    </p:spTree>
    <p:extLst>
      <p:ext uri="{BB962C8B-B14F-4D97-AF65-F5344CB8AC3E}">
        <p14:creationId xmlns:p14="http://schemas.microsoft.com/office/powerpoint/2010/main" val="1247129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B3CDD-2CDA-5041-9688-B73682E9655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43954" y="945112"/>
            <a:ext cx="8110818" cy="5006332"/>
          </a:xfrm>
          <a:prstGeom prst="rect">
            <a:avLst/>
          </a:prstGeom>
        </p:spPr>
      </p:pic>
      <p:sp>
        <p:nvSpPr>
          <p:cNvPr id="5" name="Google Shape;106;p16">
            <a:extLst>
              <a:ext uri="{FF2B5EF4-FFF2-40B4-BE49-F238E27FC236}">
                <a16:creationId xmlns:a16="http://schemas.microsoft.com/office/drawing/2014/main" id="{FB41B60F-6B4E-0743-B263-0D6A99AAF804}"/>
              </a:ext>
            </a:extLst>
          </p:cNvPr>
          <p:cNvSpPr txBox="1"/>
          <p:nvPr/>
        </p:nvSpPr>
        <p:spPr>
          <a:xfrm>
            <a:off x="107577" y="0"/>
            <a:ext cx="4437529"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Variational Autoencoders (AE)</a:t>
            </a:r>
            <a:endParaRPr sz="2400" b="1" dirty="0"/>
          </a:p>
        </p:txBody>
      </p:sp>
    </p:spTree>
    <p:extLst>
      <p:ext uri="{BB962C8B-B14F-4D97-AF65-F5344CB8AC3E}">
        <p14:creationId xmlns:p14="http://schemas.microsoft.com/office/powerpoint/2010/main" val="482350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20A770-FE67-9E4D-98CE-1967C000ADED}"/>
              </a:ext>
            </a:extLst>
          </p:cNvPr>
          <p:cNvSpPr txBox="1"/>
          <p:nvPr/>
        </p:nvSpPr>
        <p:spPr>
          <a:xfrm>
            <a:off x="6405618" y="259959"/>
            <a:ext cx="4128247" cy="400110"/>
          </a:xfrm>
          <a:prstGeom prst="rect">
            <a:avLst/>
          </a:prstGeom>
          <a:noFill/>
        </p:spPr>
        <p:txBody>
          <a:bodyPr wrap="square" rtlCol="0">
            <a:spAutoFit/>
          </a:bodyPr>
          <a:lstStyle/>
          <a:p>
            <a:r>
              <a:rPr lang="en-US" sz="2000" b="1" dirty="0">
                <a:solidFill>
                  <a:srgbClr val="00B050"/>
                </a:solidFill>
                <a:latin typeface="Arial" panose="020B0604020202020204" pitchFamily="34" charset="0"/>
                <a:cs typeface="Arial" panose="020B0604020202020204" pitchFamily="34" charset="0"/>
              </a:rPr>
              <a:t>Deep Learning</a:t>
            </a:r>
          </a:p>
        </p:txBody>
      </p:sp>
      <p:sp>
        <p:nvSpPr>
          <p:cNvPr id="5" name="TextBox 4">
            <a:extLst>
              <a:ext uri="{FF2B5EF4-FFF2-40B4-BE49-F238E27FC236}">
                <a16:creationId xmlns:a16="http://schemas.microsoft.com/office/drawing/2014/main" id="{C5CFBA8B-E5F7-5546-8C55-DEDF7E976A4A}"/>
              </a:ext>
            </a:extLst>
          </p:cNvPr>
          <p:cNvSpPr txBox="1"/>
          <p:nvPr/>
        </p:nvSpPr>
        <p:spPr>
          <a:xfrm>
            <a:off x="582706" y="1573630"/>
            <a:ext cx="4742329" cy="3046988"/>
          </a:xfrm>
          <a:prstGeom prst="rect">
            <a:avLst/>
          </a:prstGeom>
          <a:noFill/>
        </p:spPr>
        <p:txBody>
          <a:bodyPr wrap="square" rtlCol="0">
            <a:spAutoFit/>
          </a:bodyPr>
          <a:lstStyle/>
          <a:p>
            <a:r>
              <a:rPr lang="en-US" sz="1600" dirty="0">
                <a:solidFill>
                  <a:srgbClr val="0070C0"/>
                </a:solidFill>
                <a:latin typeface="Arial" panose="020B0604020202020204" pitchFamily="34" charset="0"/>
                <a:cs typeface="Arial" panose="020B0604020202020204" pitchFamily="34" charset="0"/>
              </a:rPr>
              <a:t>Linear Regression</a:t>
            </a:r>
          </a:p>
          <a:p>
            <a:r>
              <a:rPr lang="en-US" sz="1600" dirty="0">
                <a:solidFill>
                  <a:srgbClr val="0070C0"/>
                </a:solidFill>
                <a:latin typeface="Arial" panose="020B0604020202020204" pitchFamily="34" charset="0"/>
                <a:cs typeface="Arial" panose="020B0604020202020204" pitchFamily="34" charset="0"/>
              </a:rPr>
              <a:t>Logistic Regression - classification</a:t>
            </a:r>
          </a:p>
          <a:p>
            <a:endParaRPr lang="en-US" sz="1600" dirty="0">
              <a:solidFill>
                <a:srgbClr val="0070C0"/>
              </a:solidFill>
              <a:latin typeface="Arial" panose="020B0604020202020204" pitchFamily="34" charset="0"/>
              <a:cs typeface="Arial" panose="020B0604020202020204" pitchFamily="34" charset="0"/>
            </a:endParaRPr>
          </a:p>
          <a:p>
            <a:r>
              <a:rPr lang="en-US" sz="1600" dirty="0">
                <a:solidFill>
                  <a:srgbClr val="0070C0"/>
                </a:solidFill>
                <a:latin typeface="Arial" panose="020B0604020202020204" pitchFamily="34" charset="0"/>
                <a:cs typeface="Arial" panose="020B0604020202020204" pitchFamily="34" charset="0"/>
              </a:rPr>
              <a:t>More classification:</a:t>
            </a:r>
          </a:p>
          <a:p>
            <a:r>
              <a:rPr lang="en-US" sz="1600" dirty="0">
                <a:solidFill>
                  <a:srgbClr val="0070C0"/>
                </a:solidFill>
                <a:latin typeface="Arial" panose="020B0604020202020204" pitchFamily="34" charset="0"/>
                <a:cs typeface="Arial" panose="020B0604020202020204" pitchFamily="34" charset="0"/>
              </a:rPr>
              <a:t>    SVM (Support Vector machines)</a:t>
            </a:r>
          </a:p>
          <a:p>
            <a:r>
              <a:rPr lang="en-US" sz="1600" dirty="0">
                <a:solidFill>
                  <a:srgbClr val="0070C0"/>
                </a:solidFill>
                <a:latin typeface="Arial" panose="020B0604020202020204" pitchFamily="34" charset="0"/>
                <a:cs typeface="Arial" panose="020B0604020202020204" pitchFamily="34" charset="0"/>
              </a:rPr>
              <a:t>    KNN (K Nearest Neighbors)</a:t>
            </a:r>
          </a:p>
          <a:p>
            <a:r>
              <a:rPr lang="en-US" sz="1600" dirty="0">
                <a:solidFill>
                  <a:srgbClr val="0070C0"/>
                </a:solidFill>
                <a:latin typeface="Arial" panose="020B0604020202020204" pitchFamily="34" charset="0"/>
                <a:cs typeface="Arial" panose="020B0604020202020204" pitchFamily="34" charset="0"/>
              </a:rPr>
              <a:t>    K-Means</a:t>
            </a:r>
          </a:p>
          <a:p>
            <a:endParaRPr lang="en-US" sz="1600" dirty="0">
              <a:solidFill>
                <a:srgbClr val="0070C0"/>
              </a:solidFill>
              <a:latin typeface="Arial" panose="020B0604020202020204" pitchFamily="34" charset="0"/>
              <a:cs typeface="Arial" panose="020B0604020202020204" pitchFamily="34" charset="0"/>
            </a:endParaRPr>
          </a:p>
          <a:p>
            <a:r>
              <a:rPr lang="en-US" sz="1600" dirty="0">
                <a:solidFill>
                  <a:srgbClr val="0070C0"/>
                </a:solidFill>
                <a:latin typeface="Arial" panose="020B0604020202020204" pitchFamily="34" charset="0"/>
                <a:cs typeface="Arial" panose="020B0604020202020204" pitchFamily="34" charset="0"/>
              </a:rPr>
              <a:t>Decision Trees</a:t>
            </a:r>
          </a:p>
          <a:p>
            <a:r>
              <a:rPr lang="en-US" sz="1600" dirty="0">
                <a:solidFill>
                  <a:srgbClr val="0070C0"/>
                </a:solidFill>
                <a:latin typeface="Arial" panose="020B0604020202020204" pitchFamily="34" charset="0"/>
                <a:cs typeface="Arial" panose="020B0604020202020204" pitchFamily="34" charset="0"/>
              </a:rPr>
              <a:t>    Bagging &amp; Boosting, </a:t>
            </a:r>
          </a:p>
          <a:p>
            <a:r>
              <a:rPr lang="en-US" sz="1600" dirty="0">
                <a:solidFill>
                  <a:srgbClr val="0070C0"/>
                </a:solidFill>
                <a:latin typeface="Arial" panose="020B0604020202020204" pitchFamily="34" charset="0"/>
                <a:cs typeface="Arial" panose="020B0604020202020204" pitchFamily="34" charset="0"/>
              </a:rPr>
              <a:t>    Random Forest</a:t>
            </a:r>
          </a:p>
          <a:p>
            <a:r>
              <a:rPr lang="en-US" sz="1600" dirty="0">
                <a:solidFill>
                  <a:srgbClr val="0070C0"/>
                </a:solidFill>
                <a:latin typeface="Arial" panose="020B0604020202020204" pitchFamily="34" charset="0"/>
                <a:cs typeface="Arial" panose="020B0604020202020204" pitchFamily="34" charset="0"/>
              </a:rPr>
              <a:t>    </a:t>
            </a:r>
            <a:r>
              <a:rPr lang="en-US" sz="1600" dirty="0" err="1">
                <a:solidFill>
                  <a:srgbClr val="0070C0"/>
                </a:solidFill>
                <a:latin typeface="Arial" panose="020B0604020202020204" pitchFamily="34" charset="0"/>
                <a:cs typeface="Arial" panose="020B0604020202020204" pitchFamily="34" charset="0"/>
              </a:rPr>
              <a:t>XGBoost</a:t>
            </a:r>
            <a:endParaRPr lang="en-US" sz="1600" dirty="0">
              <a:solidFill>
                <a:srgbClr val="0070C0"/>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955EB9F-ABF3-CE4E-A291-78C1330DA84D}"/>
              </a:ext>
            </a:extLst>
          </p:cNvPr>
          <p:cNvSpPr txBox="1"/>
          <p:nvPr/>
        </p:nvSpPr>
        <p:spPr>
          <a:xfrm>
            <a:off x="6436994" y="1335062"/>
            <a:ext cx="5172300" cy="5016758"/>
          </a:xfrm>
          <a:prstGeom prst="rect">
            <a:avLst/>
          </a:prstGeom>
          <a:noFill/>
        </p:spPr>
        <p:txBody>
          <a:bodyPr wrap="square" rtlCol="0">
            <a:spAutoFit/>
          </a:bodyPr>
          <a:lstStyle/>
          <a:p>
            <a:r>
              <a:rPr lang="en-US" sz="1600" dirty="0">
                <a:solidFill>
                  <a:srgbClr val="0070C0"/>
                </a:solidFill>
                <a:latin typeface="Arial" panose="020B0604020202020204" pitchFamily="34" charset="0"/>
                <a:cs typeface="Arial" panose="020B0604020202020204" pitchFamily="34" charset="0"/>
              </a:rPr>
              <a:t>Neural Networks (NN)</a:t>
            </a:r>
          </a:p>
          <a:p>
            <a:r>
              <a:rPr lang="en-US" sz="1600" dirty="0">
                <a:solidFill>
                  <a:srgbClr val="0070C0"/>
                </a:solidFill>
                <a:latin typeface="Arial" panose="020B0604020202020204" pitchFamily="34" charset="0"/>
                <a:cs typeface="Arial" panose="020B0604020202020204" pitchFamily="34" charset="0"/>
              </a:rPr>
              <a:t>Perceptron, Multilayer Perceptron</a:t>
            </a:r>
          </a:p>
          <a:p>
            <a:r>
              <a:rPr lang="en-US" sz="1600" dirty="0">
                <a:solidFill>
                  <a:srgbClr val="0070C0"/>
                </a:solidFill>
                <a:latin typeface="Arial" panose="020B0604020202020204" pitchFamily="34" charset="0"/>
                <a:cs typeface="Arial" panose="020B0604020202020204" pitchFamily="34" charset="0"/>
              </a:rPr>
              <a:t>CNN (Convolutional NN)</a:t>
            </a:r>
          </a:p>
          <a:p>
            <a:r>
              <a:rPr lang="en-US" sz="1600" dirty="0" err="1">
                <a:solidFill>
                  <a:srgbClr val="0070C0"/>
                </a:solidFill>
                <a:latin typeface="Arial" panose="020B0604020202020204" pitchFamily="34" charset="0"/>
                <a:cs typeface="Arial" panose="020B0604020202020204" pitchFamily="34" charset="0"/>
              </a:rPr>
              <a:t>AutoEncoder</a:t>
            </a:r>
            <a:r>
              <a:rPr lang="en-US" sz="1600" dirty="0">
                <a:solidFill>
                  <a:srgbClr val="0070C0"/>
                </a:solidFill>
                <a:latin typeface="Arial" panose="020B0604020202020204" pitchFamily="34" charset="0"/>
                <a:cs typeface="Arial" panose="020B0604020202020204" pitchFamily="34" charset="0"/>
              </a:rPr>
              <a:t>, Variational </a:t>
            </a:r>
            <a:r>
              <a:rPr lang="en-US" sz="1600" dirty="0" err="1">
                <a:solidFill>
                  <a:srgbClr val="0070C0"/>
                </a:solidFill>
                <a:latin typeface="Arial" panose="020B0604020202020204" pitchFamily="34" charset="0"/>
                <a:cs typeface="Arial" panose="020B0604020202020204" pitchFamily="34" charset="0"/>
              </a:rPr>
              <a:t>AutoEncoder</a:t>
            </a:r>
            <a:endParaRPr lang="en-US" sz="1600" dirty="0">
              <a:solidFill>
                <a:srgbClr val="0070C0"/>
              </a:solidFill>
              <a:latin typeface="Arial" panose="020B0604020202020204" pitchFamily="34" charset="0"/>
              <a:cs typeface="Arial" panose="020B0604020202020204" pitchFamily="34" charset="0"/>
            </a:endParaRPr>
          </a:p>
          <a:p>
            <a:endParaRPr lang="en-US" sz="1600" dirty="0">
              <a:solidFill>
                <a:srgbClr val="0070C0"/>
              </a:solidFill>
              <a:latin typeface="Arial" panose="020B0604020202020204" pitchFamily="34" charset="0"/>
              <a:cs typeface="Arial" panose="020B0604020202020204" pitchFamily="34" charset="0"/>
            </a:endParaRPr>
          </a:p>
          <a:p>
            <a:r>
              <a:rPr lang="en-US" sz="1600" dirty="0">
                <a:solidFill>
                  <a:srgbClr val="0070C0"/>
                </a:solidFill>
                <a:latin typeface="Arial" panose="020B0604020202020204" pitchFamily="34" charset="0"/>
                <a:cs typeface="Arial" panose="020B0604020202020204" pitchFamily="34" charset="0"/>
              </a:rPr>
              <a:t>Recurrent NNs (RNN)</a:t>
            </a:r>
          </a:p>
          <a:p>
            <a:r>
              <a:rPr lang="en-US" sz="1600" dirty="0">
                <a:solidFill>
                  <a:srgbClr val="0070C0"/>
                </a:solidFill>
                <a:latin typeface="Arial" panose="020B0604020202020204" pitchFamily="34" charset="0"/>
                <a:cs typeface="Arial" panose="020B0604020202020204" pitchFamily="34" charset="0"/>
              </a:rPr>
              <a:t>Exploding/Vanishing Gradient problem</a:t>
            </a:r>
          </a:p>
          <a:p>
            <a:r>
              <a:rPr lang="en-US" sz="1600" dirty="0">
                <a:solidFill>
                  <a:srgbClr val="0070C0"/>
                </a:solidFill>
                <a:latin typeface="Arial" panose="020B0604020202020204" pitchFamily="34" charset="0"/>
                <a:cs typeface="Arial" panose="020B0604020202020204" pitchFamily="34" charset="0"/>
              </a:rPr>
              <a:t>Gated RNNs (LSTM, GRU)</a:t>
            </a:r>
          </a:p>
          <a:p>
            <a:r>
              <a:rPr lang="en-US" sz="1600" dirty="0">
                <a:solidFill>
                  <a:srgbClr val="0070C0"/>
                </a:solidFill>
                <a:latin typeface="Arial" panose="020B0604020202020204" pitchFamily="34" charset="0"/>
                <a:cs typeface="Arial" panose="020B0604020202020204" pitchFamily="34" charset="0"/>
              </a:rPr>
              <a:t>Transformers, BERT</a:t>
            </a:r>
          </a:p>
          <a:p>
            <a:r>
              <a:rPr lang="en-US" sz="1600" dirty="0">
                <a:solidFill>
                  <a:srgbClr val="0070C0"/>
                </a:solidFill>
                <a:latin typeface="Arial" panose="020B0604020202020204" pitchFamily="34" charset="0"/>
                <a:cs typeface="Arial" panose="020B0604020202020204" pitchFamily="34" charset="0"/>
              </a:rPr>
              <a:t>NLP, seq2seq, word2vec, embeddings</a:t>
            </a:r>
          </a:p>
          <a:p>
            <a:endParaRPr lang="en-US" sz="1600" dirty="0">
              <a:solidFill>
                <a:srgbClr val="0070C0"/>
              </a:solidFill>
              <a:latin typeface="Arial" panose="020B0604020202020204" pitchFamily="34" charset="0"/>
              <a:cs typeface="Arial" panose="020B0604020202020204" pitchFamily="34" charset="0"/>
            </a:endParaRPr>
          </a:p>
          <a:p>
            <a:r>
              <a:rPr lang="en-US" sz="1600" dirty="0">
                <a:solidFill>
                  <a:srgbClr val="0070C0"/>
                </a:solidFill>
                <a:latin typeface="Arial" panose="020B0604020202020204" pitchFamily="34" charset="0"/>
                <a:cs typeface="Arial" panose="020B0604020202020204" pitchFamily="34" charset="0"/>
              </a:rPr>
              <a:t>NLP, Text mining, sentiment analysis, </a:t>
            </a:r>
          </a:p>
          <a:p>
            <a:r>
              <a:rPr lang="en-US" sz="1600" dirty="0">
                <a:solidFill>
                  <a:srgbClr val="0070C0"/>
                </a:solidFill>
                <a:latin typeface="Arial" panose="020B0604020202020204" pitchFamily="34" charset="0"/>
                <a:cs typeface="Arial" panose="020B0604020202020204" pitchFamily="34" charset="0"/>
              </a:rPr>
              <a:t>    Attention, Google Translate</a:t>
            </a:r>
          </a:p>
          <a:p>
            <a:endParaRPr lang="en-US" sz="1600" dirty="0">
              <a:solidFill>
                <a:srgbClr val="0070C0"/>
              </a:solidFill>
              <a:latin typeface="Arial" panose="020B0604020202020204" pitchFamily="34" charset="0"/>
              <a:cs typeface="Arial" panose="020B0604020202020204" pitchFamily="34" charset="0"/>
            </a:endParaRPr>
          </a:p>
          <a:p>
            <a:r>
              <a:rPr lang="en-US" sz="1600" dirty="0">
                <a:solidFill>
                  <a:srgbClr val="0070C0"/>
                </a:solidFill>
                <a:latin typeface="Arial" panose="020B0604020202020204" pitchFamily="34" charset="0"/>
                <a:cs typeface="Arial" panose="020B0604020202020204" pitchFamily="34" charset="0"/>
              </a:rPr>
              <a:t>Generative Methods</a:t>
            </a:r>
          </a:p>
          <a:p>
            <a:r>
              <a:rPr lang="en-US" sz="1600" dirty="0">
                <a:solidFill>
                  <a:srgbClr val="0070C0"/>
                </a:solidFill>
                <a:latin typeface="Arial" panose="020B0604020202020204" pitchFamily="34" charset="0"/>
                <a:cs typeface="Arial" panose="020B0604020202020204" pitchFamily="34" charset="0"/>
              </a:rPr>
              <a:t>GANs (Generative Adversarial Networks)</a:t>
            </a:r>
          </a:p>
          <a:p>
            <a:endParaRPr lang="en-US" sz="1600" dirty="0">
              <a:solidFill>
                <a:srgbClr val="0070C0"/>
              </a:solidFill>
              <a:latin typeface="Arial" panose="020B0604020202020204" pitchFamily="34" charset="0"/>
              <a:cs typeface="Arial" panose="020B0604020202020204" pitchFamily="34" charset="0"/>
            </a:endParaRPr>
          </a:p>
          <a:p>
            <a:r>
              <a:rPr lang="en-US" sz="1600" dirty="0">
                <a:solidFill>
                  <a:srgbClr val="0070C0"/>
                </a:solidFill>
                <a:latin typeface="Arial" panose="020B0604020202020204" pitchFamily="34" charset="0"/>
                <a:cs typeface="Arial" panose="020B0604020202020204" pitchFamily="34" charset="0"/>
              </a:rPr>
              <a:t>Reinforcement Learning ("Good Puppy") </a:t>
            </a:r>
          </a:p>
          <a:p>
            <a:r>
              <a:rPr lang="en-US" sz="1600" dirty="0">
                <a:solidFill>
                  <a:srgbClr val="0070C0"/>
                </a:solidFill>
                <a:latin typeface="Arial" panose="020B0604020202020204" pitchFamily="34" charset="0"/>
                <a:cs typeface="Arial" panose="020B0604020202020204" pitchFamily="34" charset="0"/>
              </a:rPr>
              <a:t>          Agent, Policy, Reward</a:t>
            </a:r>
          </a:p>
          <a:p>
            <a:r>
              <a:rPr lang="en-US" sz="1600" dirty="0">
                <a:solidFill>
                  <a:srgbClr val="0070C0"/>
                </a:solidFill>
                <a:latin typeface="Arial" panose="020B0604020202020204" pitchFamily="34" charset="0"/>
                <a:cs typeface="Arial" panose="020B0604020202020204" pitchFamily="34" charset="0"/>
              </a:rPr>
              <a:t>          DeepMind (Atari Games, AlphaGo, etc.)        </a:t>
            </a:r>
          </a:p>
        </p:txBody>
      </p:sp>
      <p:sp>
        <p:nvSpPr>
          <p:cNvPr id="7" name="TextBox 6">
            <a:extLst>
              <a:ext uri="{FF2B5EF4-FFF2-40B4-BE49-F238E27FC236}">
                <a16:creationId xmlns:a16="http://schemas.microsoft.com/office/drawing/2014/main" id="{9D15039B-42B9-C34E-A41B-5AC8B4397F56}"/>
              </a:ext>
            </a:extLst>
          </p:cNvPr>
          <p:cNvSpPr txBox="1"/>
          <p:nvPr/>
        </p:nvSpPr>
        <p:spPr>
          <a:xfrm>
            <a:off x="582706" y="259958"/>
            <a:ext cx="4128247" cy="400110"/>
          </a:xfrm>
          <a:prstGeom prst="rect">
            <a:avLst/>
          </a:prstGeom>
          <a:noFill/>
        </p:spPr>
        <p:txBody>
          <a:bodyPr wrap="square" rtlCol="0">
            <a:spAutoFit/>
          </a:bodyPr>
          <a:lstStyle/>
          <a:p>
            <a:r>
              <a:rPr lang="en-US" sz="2000" b="1" dirty="0">
                <a:solidFill>
                  <a:srgbClr val="00B050"/>
                </a:solidFill>
                <a:latin typeface="Arial" panose="020B0604020202020204" pitchFamily="34" charset="0"/>
                <a:cs typeface="Arial" panose="020B0604020202020204" pitchFamily="34" charset="0"/>
              </a:rPr>
              <a:t>Machine Learning</a:t>
            </a:r>
          </a:p>
        </p:txBody>
      </p:sp>
    </p:spTree>
    <p:extLst>
      <p:ext uri="{BB962C8B-B14F-4D97-AF65-F5344CB8AC3E}">
        <p14:creationId xmlns:p14="http://schemas.microsoft.com/office/powerpoint/2010/main" val="7100580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p:nvPr/>
        </p:nvSpPr>
        <p:spPr>
          <a:xfrm>
            <a:off x="121024" y="2"/>
            <a:ext cx="7624482" cy="660250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Time Series Analysis</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Predicting call volume, stock price, weather, next word or next note, etc.</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lvl="0"/>
            <a:r>
              <a:rPr lang="en-US" b="1" dirty="0">
                <a:solidFill>
                  <a:schemeClr val="dk1"/>
                </a:solidFill>
                <a:ea typeface="Calibri"/>
                <a:cs typeface="Calibri"/>
                <a:sym typeface="Calibri"/>
              </a:rPr>
              <a:t>Forecasting methods:</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1. Qualitative</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lvl="0"/>
            <a:r>
              <a:rPr lang="en-US" dirty="0">
                <a:solidFill>
                  <a:schemeClr val="dk1"/>
                </a:solidFill>
                <a:ea typeface="Calibri"/>
                <a:cs typeface="Calibri"/>
                <a:sym typeface="Calibri"/>
              </a:rPr>
              <a:t>2. Causal (cause-effect) – for example a price drop usually causes predictable </a:t>
            </a:r>
          </a:p>
          <a:p>
            <a:pPr lvl="0"/>
            <a:r>
              <a:rPr lang="en-US" dirty="0">
                <a:solidFill>
                  <a:schemeClr val="dk1"/>
                </a:solidFill>
                <a:ea typeface="Calibri"/>
                <a:cs typeface="Calibri"/>
                <a:sym typeface="Calibri"/>
              </a:rPr>
              <a:t>    call volume increase over some time. We can learn the shape of this increase</a:t>
            </a:r>
          </a:p>
          <a:p>
            <a:pPr lvl="0"/>
            <a:r>
              <a:rPr lang="en-US" dirty="0">
                <a:solidFill>
                  <a:schemeClr val="dk1"/>
                </a:solidFill>
                <a:ea typeface="Calibri"/>
                <a:cs typeface="Calibri"/>
                <a:sym typeface="Calibri"/>
              </a:rPr>
              <a:t>    from historic data - and apply adjusted versions going forward</a:t>
            </a:r>
          </a:p>
          <a:p>
            <a:pPr lvl="0"/>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3. Time series analysis (Linear Regression (Ridge, LASSO, </a:t>
            </a:r>
            <a:r>
              <a:rPr lang="en-US" dirty="0" err="1">
                <a:solidFill>
                  <a:schemeClr val="dk1"/>
                </a:solidFill>
                <a:latin typeface="Calibri"/>
                <a:ea typeface="Calibri"/>
                <a:cs typeface="Calibri"/>
                <a:sym typeface="Calibri"/>
              </a:rPr>
              <a:t>ElasticNet</a:t>
            </a:r>
            <a:r>
              <a:rPr lang="en-US" dirty="0">
                <a:solidFill>
                  <a:schemeClr val="dk1"/>
                </a:solidFill>
                <a:latin typeface="Calibri"/>
                <a:ea typeface="Calibri"/>
                <a:cs typeface="Calibri"/>
                <a:sym typeface="Calibri"/>
              </a:rPr>
              <a:t>), </a:t>
            </a:r>
          </a:p>
          <a:p>
            <a:pPr lvl="0"/>
            <a:r>
              <a:rPr lang="en-US" dirty="0">
                <a:solidFill>
                  <a:schemeClr val="dk1"/>
                </a:solidFill>
                <a:ea typeface="Calibri"/>
                <a:cs typeface="Calibri"/>
                <a:sym typeface="Calibri"/>
              </a:rPr>
              <a:t>     Exponential Smoothing (using window): s(t+1) = a*x(t) + (1-a)*s(t)</a:t>
            </a:r>
          </a:p>
          <a:p>
            <a:pPr lvl="0"/>
            <a:r>
              <a:rPr lang="en-US" dirty="0">
                <a:solidFill>
                  <a:schemeClr val="dk1"/>
                </a:solidFill>
                <a:ea typeface="Calibri"/>
                <a:cs typeface="Calibri"/>
                <a:sym typeface="Calibri"/>
              </a:rPr>
              <a:t>     Holt-Winters = Triple Exponential Smoothing (value, slope, by cycle)</a:t>
            </a:r>
          </a:p>
          <a:p>
            <a:pPr lvl="0"/>
            <a:r>
              <a:rPr lang="en-US" dirty="0">
                <a:solidFill>
                  <a:schemeClr val="dk1"/>
                </a:solidFill>
                <a:latin typeface="Calibri"/>
                <a:ea typeface="Calibri"/>
                <a:cs typeface="Calibri"/>
                <a:sym typeface="Calibri"/>
              </a:rPr>
              <a:t>     </a:t>
            </a:r>
            <a:r>
              <a:rPr lang="en-US" dirty="0">
                <a:solidFill>
                  <a:schemeClr val="dk1"/>
                </a:solidFill>
                <a:ea typeface="Calibri"/>
                <a:cs typeface="Calibri"/>
                <a:sym typeface="Calibri"/>
              </a:rPr>
              <a:t>ARMA (Auto-Regressive Moving Average) – signal + noise, extrapolation, </a:t>
            </a:r>
          </a:p>
          <a:p>
            <a:pPr lvl="0"/>
            <a:r>
              <a:rPr lang="en-US" dirty="0">
                <a:solidFill>
                  <a:schemeClr val="dk1"/>
                </a:solidFill>
                <a:ea typeface="Calibri"/>
                <a:cs typeface="Calibri"/>
                <a:sym typeface="Calibri"/>
              </a:rPr>
              <a:t>     ARIMA (Auto-Regressive Integrated Moving Averages))</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     trends, auto-correlations, bivariate cross-correlation, etc.</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     multivariate time series analysis</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     seasonality in the model using Fourier decomposition over 4+ years</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4. Simulation (random walk, MCMC – Markov Chain Monte-Carlo, etc.)</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5. Machine Learning - LSTM (also multivariate LSTM), Random Forest, etc.</a:t>
            </a:r>
            <a:endParaRPr dirty="0">
              <a:solidFill>
                <a:schemeClr val="dk1"/>
              </a:solidFill>
              <a:latin typeface="Calibri"/>
              <a:ea typeface="Calibri"/>
              <a:cs typeface="Calibri"/>
              <a:sym typeface="Calibri"/>
            </a:endParaRPr>
          </a:p>
        </p:txBody>
      </p:sp>
      <p:pic>
        <p:nvPicPr>
          <p:cNvPr id="3" name="Google Shape;92;p13">
            <a:extLst>
              <a:ext uri="{FF2B5EF4-FFF2-40B4-BE49-F238E27FC236}">
                <a16:creationId xmlns:a16="http://schemas.microsoft.com/office/drawing/2014/main" id="{ED614F43-3C9B-DE4F-BAA2-2F9E100ACB49}"/>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823948" y="2460813"/>
            <a:ext cx="4298576" cy="2460812"/>
          </a:xfrm>
          <a:prstGeom prst="rect">
            <a:avLst/>
          </a:prstGeom>
          <a:noFill/>
          <a:ln>
            <a:noFill/>
          </a:ln>
        </p:spPr>
      </p:pic>
      <p:pic>
        <p:nvPicPr>
          <p:cNvPr id="4" name="Google Shape;94;p13">
            <a:extLst>
              <a:ext uri="{FF2B5EF4-FFF2-40B4-BE49-F238E27FC236}">
                <a16:creationId xmlns:a16="http://schemas.microsoft.com/office/drawing/2014/main" id="{107564C7-F4E8-B142-93CD-8ED6EF1B4ABF}"/>
              </a:ext>
            </a:extLst>
          </p:cNvPr>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7745506" y="5079506"/>
            <a:ext cx="4298576" cy="1778494"/>
          </a:xfrm>
          <a:prstGeom prst="rect">
            <a:avLst/>
          </a:prstGeom>
          <a:noFill/>
          <a:ln>
            <a:noFill/>
          </a:ln>
        </p:spPr>
      </p:pic>
      <p:pic>
        <p:nvPicPr>
          <p:cNvPr id="2" name="Picture 1">
            <a:extLst>
              <a:ext uri="{FF2B5EF4-FFF2-40B4-BE49-F238E27FC236}">
                <a16:creationId xmlns:a16="http://schemas.microsoft.com/office/drawing/2014/main" id="{3927634C-B25D-0E42-B21D-6DFA639A22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5515" y="105710"/>
            <a:ext cx="3038403" cy="2355104"/>
          </a:xfrm>
          <a:prstGeom prst="rect">
            <a:avLst/>
          </a:prstGeom>
        </p:spPr>
      </p:pic>
    </p:spTree>
    <p:extLst>
      <p:ext uri="{BB962C8B-B14F-4D97-AF65-F5344CB8AC3E}">
        <p14:creationId xmlns:p14="http://schemas.microsoft.com/office/powerpoint/2010/main" val="2666879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98612" y="1"/>
            <a:ext cx="5764306" cy="65890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000"/>
              <a:buFont typeface="Calibri"/>
              <a:buNone/>
            </a:pPr>
            <a:r>
              <a:rPr lang="en-US" sz="4000" b="0" i="0" u="none" strike="noStrike" cap="none" dirty="0">
                <a:solidFill>
                  <a:schemeClr val="dk1"/>
                </a:solidFill>
                <a:latin typeface="Calibri"/>
                <a:ea typeface="Calibri"/>
                <a:cs typeface="Calibri"/>
                <a:sym typeface="Calibri"/>
              </a:rPr>
              <a:t>Monte Carlo Examples:</a:t>
            </a:r>
            <a:endParaRPr sz="4000" b="0" i="0" u="none" strike="noStrike" cap="none" dirty="0">
              <a:solidFill>
                <a:schemeClr val="dk1"/>
              </a:solidFill>
              <a:latin typeface="Calibri"/>
              <a:ea typeface="Calibri"/>
              <a:cs typeface="Calibri"/>
              <a:sym typeface="Calibri"/>
            </a:endParaRPr>
          </a:p>
        </p:txBody>
      </p:sp>
      <p:pic>
        <p:nvPicPr>
          <p:cNvPr id="104" name="Google Shape;104;p14"/>
          <p:cNvPicPr preferRelativeResize="0"/>
          <p:nvPr/>
        </p:nvPicPr>
        <p:blipFill rotWithShape="1">
          <a:blip r:embed="rId3">
            <a:alphaModFix/>
          </a:blip>
          <a:srcRect/>
          <a:stretch/>
        </p:blipFill>
        <p:spPr>
          <a:xfrm>
            <a:off x="5980535" y="1559856"/>
            <a:ext cx="4983749" cy="3818965"/>
          </a:xfrm>
          <a:prstGeom prst="rect">
            <a:avLst/>
          </a:prstGeom>
          <a:noFill/>
          <a:ln>
            <a:noFill/>
          </a:ln>
        </p:spPr>
      </p:pic>
      <p:pic>
        <p:nvPicPr>
          <p:cNvPr id="105" name="Google Shape;105;p14"/>
          <p:cNvPicPr preferRelativeResize="0"/>
          <p:nvPr/>
        </p:nvPicPr>
        <p:blipFill rotWithShape="1">
          <a:blip r:embed="rId4">
            <a:alphaModFix/>
          </a:blip>
          <a:srcRect/>
          <a:stretch/>
        </p:blipFill>
        <p:spPr>
          <a:xfrm>
            <a:off x="240179" y="1958038"/>
            <a:ext cx="5454274" cy="2627406"/>
          </a:xfrm>
          <a:prstGeom prst="rect">
            <a:avLst/>
          </a:prstGeom>
          <a:noFill/>
          <a:ln>
            <a:noFill/>
          </a:ln>
        </p:spPr>
      </p:pic>
      <p:sp>
        <p:nvSpPr>
          <p:cNvPr id="106" name="Google Shape;106;p14"/>
          <p:cNvSpPr txBox="1"/>
          <p:nvPr/>
        </p:nvSpPr>
        <p:spPr>
          <a:xfrm>
            <a:off x="240179" y="5009489"/>
            <a:ext cx="527124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the example above relative error is ~1/sqrt(N)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1/sqrt(259.0) = 0.062  (or ~6%)</a:t>
            </a:r>
            <a:endParaRPr sz="1800" dirty="0">
              <a:solidFill>
                <a:schemeClr val="dk1"/>
              </a:solidFill>
              <a:latin typeface="Calibri"/>
              <a:ea typeface="Calibri"/>
              <a:cs typeface="Calibri"/>
              <a:sym typeface="Calibri"/>
            </a:endParaRPr>
          </a:p>
        </p:txBody>
      </p:sp>
      <p:cxnSp>
        <p:nvCxnSpPr>
          <p:cNvPr id="107" name="Google Shape;107;p14"/>
          <p:cNvCxnSpPr/>
          <p:nvPr/>
        </p:nvCxnSpPr>
        <p:spPr>
          <a:xfrm>
            <a:off x="6333565" y="3657598"/>
            <a:ext cx="5715000" cy="0"/>
          </a:xfrm>
          <a:prstGeom prst="straightConnector1">
            <a:avLst/>
          </a:prstGeom>
          <a:noFill/>
          <a:ln w="9525" cap="flat" cmpd="sng">
            <a:solidFill>
              <a:schemeClr val="accent1"/>
            </a:solidFill>
            <a:prstDash val="solid"/>
            <a:miter lim="800000"/>
            <a:headEnd type="none" w="sm" len="sm"/>
            <a:tailEnd type="none" w="sm" len="sm"/>
          </a:ln>
        </p:spPr>
      </p:cxnSp>
      <p:sp>
        <p:nvSpPr>
          <p:cNvPr id="108" name="Google Shape;108;p14"/>
          <p:cNvSpPr/>
          <p:nvPr/>
        </p:nvSpPr>
        <p:spPr>
          <a:xfrm>
            <a:off x="10954373" y="2070847"/>
            <a:ext cx="1160777" cy="2705682"/>
          </a:xfrm>
          <a:custGeom>
            <a:avLst/>
            <a:gdLst/>
            <a:ahLst/>
            <a:cxnLst/>
            <a:rect l="l" t="t" r="r" b="b"/>
            <a:pathLst>
              <a:path w="120000" h="120000" extrusionOk="0">
                <a:moveTo>
                  <a:pt x="514" y="0"/>
                </a:moveTo>
                <a:cubicBezTo>
                  <a:pt x="2252" y="4025"/>
                  <a:pt x="3990" y="8051"/>
                  <a:pt x="8855" y="12524"/>
                </a:cubicBezTo>
                <a:cubicBezTo>
                  <a:pt x="13721" y="16997"/>
                  <a:pt x="23683" y="23358"/>
                  <a:pt x="29707" y="26837"/>
                </a:cubicBezTo>
                <a:cubicBezTo>
                  <a:pt x="35731" y="30316"/>
                  <a:pt x="38280" y="31111"/>
                  <a:pt x="44999" y="33397"/>
                </a:cubicBezTo>
                <a:cubicBezTo>
                  <a:pt x="51718" y="35684"/>
                  <a:pt x="61681" y="38268"/>
                  <a:pt x="70022" y="40554"/>
                </a:cubicBezTo>
                <a:cubicBezTo>
                  <a:pt x="78362" y="42840"/>
                  <a:pt x="87167" y="44729"/>
                  <a:pt x="95044" y="47114"/>
                </a:cubicBezTo>
                <a:cubicBezTo>
                  <a:pt x="102922" y="49500"/>
                  <a:pt x="114274" y="51389"/>
                  <a:pt x="117286" y="54868"/>
                </a:cubicBezTo>
                <a:cubicBezTo>
                  <a:pt x="120298" y="58346"/>
                  <a:pt x="122847" y="62919"/>
                  <a:pt x="113116" y="67988"/>
                </a:cubicBezTo>
                <a:cubicBezTo>
                  <a:pt x="103385" y="73058"/>
                  <a:pt x="74655" y="80711"/>
                  <a:pt x="58900" y="85284"/>
                </a:cubicBezTo>
                <a:cubicBezTo>
                  <a:pt x="43145" y="89856"/>
                  <a:pt x="27159" y="91546"/>
                  <a:pt x="18586" y="95422"/>
                </a:cubicBezTo>
                <a:cubicBezTo>
                  <a:pt x="10014" y="99299"/>
                  <a:pt x="10477" y="104666"/>
                  <a:pt x="7465" y="108543"/>
                </a:cubicBezTo>
                <a:cubicBezTo>
                  <a:pt x="4453" y="112419"/>
                  <a:pt x="1673" y="116793"/>
                  <a:pt x="514" y="118682"/>
                </a:cubicBezTo>
                <a:cubicBezTo>
                  <a:pt x="-643" y="120570"/>
                  <a:pt x="514" y="119874"/>
                  <a:pt x="514" y="119874"/>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F5E5BCC9-D4DE-DA4B-8902-7FE2DC3D025B}"/>
              </a:ext>
            </a:extLst>
          </p:cNvPr>
          <p:cNvSpPr txBox="1"/>
          <p:nvPr/>
        </p:nvSpPr>
        <p:spPr>
          <a:xfrm>
            <a:off x="6333565" y="5655820"/>
            <a:ext cx="5715000" cy="369332"/>
          </a:xfrm>
          <a:prstGeom prst="rect">
            <a:avLst/>
          </a:prstGeom>
          <a:noFill/>
        </p:spPr>
        <p:txBody>
          <a:bodyPr wrap="square" rtlCol="0">
            <a:spAutoFit/>
          </a:bodyPr>
          <a:lstStyle/>
          <a:p>
            <a:r>
              <a:rPr lang="en-US" dirty="0"/>
              <a:t>MCMC – Markov Chain Monte Carlo (random walk)</a:t>
            </a:r>
          </a:p>
        </p:txBody>
      </p:sp>
    </p:spTree>
    <p:extLst>
      <p:ext uri="{BB962C8B-B14F-4D97-AF65-F5344CB8AC3E}">
        <p14:creationId xmlns:p14="http://schemas.microsoft.com/office/powerpoint/2010/main" val="1723548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0" y="0"/>
            <a:ext cx="10515600"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0" i="0" u="none" strike="noStrike" cap="none" dirty="0">
                <a:solidFill>
                  <a:schemeClr val="dk1"/>
                </a:solidFill>
                <a:latin typeface="Calibri"/>
                <a:ea typeface="Calibri"/>
                <a:cs typeface="Calibri"/>
                <a:sym typeface="Calibri"/>
              </a:rPr>
              <a:t>What is “Monte Carlo” ?</a:t>
            </a:r>
            <a:endParaRPr sz="4400" b="0" i="0" u="none" strike="noStrike" cap="none" dirty="0">
              <a:solidFill>
                <a:schemeClr val="dk1"/>
              </a:solidFill>
              <a:latin typeface="Calibri"/>
              <a:ea typeface="Calibri"/>
              <a:cs typeface="Calibri"/>
              <a:sym typeface="Calibri"/>
            </a:endParaRPr>
          </a:p>
        </p:txBody>
      </p:sp>
      <p:sp>
        <p:nvSpPr>
          <p:cNvPr id="89" name="Google Shape;89;p13"/>
          <p:cNvSpPr txBox="1"/>
          <p:nvPr/>
        </p:nvSpPr>
        <p:spPr>
          <a:xfrm>
            <a:off x="5817903" y="1125574"/>
            <a:ext cx="6233270" cy="5509200"/>
          </a:xfrm>
          <a:prstGeom prst="rect">
            <a:avLst/>
          </a:prstGeom>
          <a:noFill/>
          <a:ln>
            <a:noFill/>
          </a:ln>
        </p:spPr>
        <p:txBody>
          <a:bodyPr spcFirstLastPara="1" wrap="square" lIns="91425" tIns="45700" rIns="91425" bIns="45700" anchor="t" anchorCtr="0">
            <a:noAutofit/>
          </a:bodyPr>
          <a:lstStyle/>
          <a:p>
            <a:pPr lvl="0"/>
            <a:r>
              <a:rPr lang="en-US" sz="2000" b="1" dirty="0">
                <a:solidFill>
                  <a:srgbClr val="0070C0"/>
                </a:solidFill>
                <a:ea typeface="Calibri"/>
                <a:cs typeface="Calibri"/>
                <a:sym typeface="Calibri"/>
              </a:rPr>
              <a:t>Monte Carlo</a:t>
            </a:r>
            <a:r>
              <a:rPr lang="en-US" sz="2000" b="0" i="0" u="none" strike="noStrike" cap="none" dirty="0">
                <a:solidFill>
                  <a:schemeClr val="dk1"/>
                </a:solidFill>
                <a:latin typeface="Calibri"/>
                <a:ea typeface="Calibri"/>
                <a:cs typeface="Calibri"/>
                <a:sym typeface="Calibri"/>
              </a:rPr>
              <a:t> method - use random sampling to obtain numerical results. It was </a:t>
            </a:r>
            <a:r>
              <a:rPr lang="en-US" sz="2000" dirty="0">
                <a:solidFill>
                  <a:schemeClr val="dk1"/>
                </a:solidFill>
                <a:latin typeface="Calibri"/>
                <a:ea typeface="Calibri"/>
                <a:cs typeface="Calibri"/>
                <a:sym typeface="Calibri"/>
              </a:rPr>
              <a:t>invented in the late 1940s by </a:t>
            </a:r>
            <a:r>
              <a:rPr lang="en-US" sz="2000" b="1" dirty="0">
                <a:solidFill>
                  <a:srgbClr val="FF0000"/>
                </a:solidFill>
                <a:latin typeface="Calibri"/>
                <a:ea typeface="Calibri"/>
                <a:cs typeface="Calibri"/>
                <a:sym typeface="Calibri"/>
              </a:rPr>
              <a:t>Stanislaw </a:t>
            </a:r>
            <a:r>
              <a:rPr lang="en-US" sz="2000" b="1" dirty="0" err="1">
                <a:solidFill>
                  <a:srgbClr val="FF0000"/>
                </a:solidFill>
                <a:latin typeface="Calibri"/>
                <a:ea typeface="Calibri"/>
                <a:cs typeface="Calibri"/>
                <a:sym typeface="Calibri"/>
              </a:rPr>
              <a:t>Ulam</a:t>
            </a:r>
            <a:r>
              <a:rPr lang="en-US" sz="2000" dirty="0">
                <a:solidFill>
                  <a:schemeClr val="dk1"/>
                </a:solidFill>
                <a:latin typeface="Calibri"/>
                <a:ea typeface="Calibri"/>
                <a:cs typeface="Calibri"/>
                <a:sym typeface="Calibri"/>
              </a:rPr>
              <a:t>, while he was working on nuclear weapons projects at the Los Alamos National Laboratory. </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lvl="0"/>
            <a:r>
              <a:rPr lang="en-US" sz="2000" b="1" dirty="0">
                <a:solidFill>
                  <a:srgbClr val="FF0000"/>
                </a:solidFill>
                <a:latin typeface="Calibri"/>
                <a:ea typeface="Calibri"/>
                <a:cs typeface="Calibri"/>
                <a:sym typeface="Calibri"/>
              </a:rPr>
              <a:t>Nicholas Metropolis</a:t>
            </a:r>
            <a:r>
              <a:rPr lang="en-US" sz="2000" dirty="0">
                <a:solidFill>
                  <a:schemeClr val="dk1"/>
                </a:solidFill>
                <a:latin typeface="Calibri"/>
                <a:ea typeface="Calibri"/>
                <a:cs typeface="Calibri"/>
                <a:sym typeface="Calibri"/>
              </a:rPr>
              <a:t>  has suggested using the name </a:t>
            </a:r>
            <a:r>
              <a:rPr lang="en-US" sz="2000" b="1" dirty="0">
                <a:solidFill>
                  <a:srgbClr val="0070C0"/>
                </a:solidFill>
                <a:latin typeface="Calibri"/>
                <a:ea typeface="Calibri"/>
                <a:cs typeface="Calibri"/>
                <a:sym typeface="Calibri"/>
              </a:rPr>
              <a:t>Monte Carlo</a:t>
            </a:r>
            <a:r>
              <a:rPr lang="en-US" sz="2000" dirty="0">
                <a:solidFill>
                  <a:schemeClr val="dk1"/>
                </a:solidFill>
                <a:latin typeface="Calibri"/>
                <a:ea typeface="Calibri"/>
                <a:cs typeface="Calibri"/>
                <a:sym typeface="Calibri"/>
              </a:rPr>
              <a:t>, which refers to the </a:t>
            </a:r>
            <a:r>
              <a:rPr lang="en-US" sz="2000" b="1" dirty="0">
                <a:solidFill>
                  <a:srgbClr val="0070C0"/>
                </a:solidFill>
                <a:ea typeface="Calibri"/>
                <a:cs typeface="Calibri"/>
                <a:sym typeface="Calibri"/>
              </a:rPr>
              <a:t>Monte Carlo</a:t>
            </a:r>
            <a:r>
              <a:rPr lang="en-US" sz="2000" dirty="0">
                <a:solidFill>
                  <a:schemeClr val="dk1"/>
                </a:solidFill>
                <a:latin typeface="Calibri"/>
                <a:ea typeface="Calibri"/>
                <a:cs typeface="Calibri"/>
                <a:sym typeface="Calibri"/>
              </a:rPr>
              <a:t> Casino in Monaco.</a:t>
            </a: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lvl="0"/>
            <a:r>
              <a:rPr lang="en-US" sz="2000" b="1" dirty="0">
                <a:solidFill>
                  <a:srgbClr val="0070C0"/>
                </a:solidFill>
                <a:ea typeface="Calibri"/>
                <a:cs typeface="Calibri"/>
                <a:sym typeface="Calibri"/>
              </a:rPr>
              <a:t>Monte Carlo</a:t>
            </a:r>
            <a:r>
              <a:rPr lang="en-US" sz="2000" dirty="0">
                <a:solidFill>
                  <a:schemeClr val="dk1"/>
                </a:solidFill>
                <a:latin typeface="Calibri"/>
                <a:ea typeface="Calibri"/>
                <a:cs typeface="Calibri"/>
                <a:sym typeface="Calibri"/>
              </a:rPr>
              <a:t> officially refers to an administrative area of the Principality of Monaco, specifically the ward of Monte Carlo/</a:t>
            </a:r>
            <a:r>
              <a:rPr lang="en-US" sz="2000" dirty="0" err="1">
                <a:solidFill>
                  <a:schemeClr val="dk1"/>
                </a:solidFill>
                <a:latin typeface="Calibri"/>
                <a:ea typeface="Calibri"/>
                <a:cs typeface="Calibri"/>
                <a:sym typeface="Calibri"/>
              </a:rPr>
              <a:t>Spélugues</a:t>
            </a:r>
            <a:r>
              <a:rPr lang="en-US" sz="2000" dirty="0">
                <a:solidFill>
                  <a:schemeClr val="dk1"/>
                </a:solidFill>
                <a:latin typeface="Calibri"/>
                <a:ea typeface="Calibri"/>
                <a:cs typeface="Calibri"/>
                <a:sym typeface="Calibri"/>
              </a:rPr>
              <a:t>, where the </a:t>
            </a:r>
            <a:r>
              <a:rPr lang="en-US" sz="2000" b="1" dirty="0">
                <a:solidFill>
                  <a:srgbClr val="0070C0"/>
                </a:solidFill>
                <a:ea typeface="Calibri"/>
                <a:cs typeface="Calibri"/>
                <a:sym typeface="Calibri"/>
              </a:rPr>
              <a:t>Monte Carlo</a:t>
            </a:r>
            <a:r>
              <a:rPr lang="en-US" sz="2000" dirty="0">
                <a:solidFill>
                  <a:schemeClr val="dk1"/>
                </a:solidFill>
                <a:latin typeface="Calibri"/>
                <a:ea typeface="Calibri"/>
                <a:cs typeface="Calibri"/>
                <a:sym typeface="Calibri"/>
              </a:rPr>
              <a:t> Casino is located. </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Casino’s name “</a:t>
            </a:r>
            <a:r>
              <a:rPr lang="en-US" sz="2000" b="1" dirty="0">
                <a:solidFill>
                  <a:srgbClr val="FF0000"/>
                </a:solidFill>
                <a:latin typeface="Calibri"/>
                <a:ea typeface="Calibri"/>
                <a:cs typeface="Calibri"/>
                <a:sym typeface="Calibri"/>
              </a:rPr>
              <a:t>Monte Carlo</a:t>
            </a:r>
            <a:r>
              <a:rPr lang="en-US" sz="2000" dirty="0">
                <a:solidFill>
                  <a:schemeClr val="dk1"/>
                </a:solidFill>
                <a:latin typeface="Calibri"/>
                <a:ea typeface="Calibri"/>
                <a:cs typeface="Calibri"/>
                <a:sym typeface="Calibri"/>
              </a:rPr>
              <a:t>” means literally "</a:t>
            </a:r>
            <a:r>
              <a:rPr lang="en-US" sz="2000" b="1" dirty="0">
                <a:solidFill>
                  <a:srgbClr val="FF0000"/>
                </a:solidFill>
                <a:latin typeface="Calibri"/>
                <a:ea typeface="Calibri"/>
                <a:cs typeface="Calibri"/>
                <a:sym typeface="Calibri"/>
              </a:rPr>
              <a:t>Mount Charles</a:t>
            </a:r>
            <a:r>
              <a:rPr lang="en-US" sz="2000" dirty="0">
                <a:solidFill>
                  <a:schemeClr val="dk1"/>
                </a:solidFill>
                <a:latin typeface="Calibri"/>
                <a:ea typeface="Calibri"/>
                <a:cs typeface="Calibri"/>
                <a:sym typeface="Calibri"/>
              </a:rPr>
              <a:t>”. It was chosen in 1863 in honor of Charles III, Prince of Monaco.</a:t>
            </a:r>
            <a:endParaRPr sz="2000" dirty="0">
              <a:solidFill>
                <a:schemeClr val="dk1"/>
              </a:solidFill>
              <a:latin typeface="Calibri"/>
              <a:ea typeface="Calibri"/>
              <a:cs typeface="Calibri"/>
              <a:sym typeface="Calibri"/>
            </a:endParaRPr>
          </a:p>
        </p:txBody>
      </p:sp>
      <p:pic>
        <p:nvPicPr>
          <p:cNvPr id="90" name="Google Shape;90;p13"/>
          <p:cNvPicPr preferRelativeResize="0"/>
          <p:nvPr/>
        </p:nvPicPr>
        <p:blipFill rotWithShape="1">
          <a:blip r:embed="rId3">
            <a:alphaModFix/>
          </a:blip>
          <a:srcRect/>
          <a:stretch/>
        </p:blipFill>
        <p:spPr>
          <a:xfrm>
            <a:off x="0" y="5372131"/>
            <a:ext cx="2666451" cy="1485870"/>
          </a:xfrm>
          <a:prstGeom prst="rect">
            <a:avLst/>
          </a:prstGeom>
          <a:noFill/>
          <a:ln>
            <a:noFill/>
          </a:ln>
        </p:spPr>
      </p:pic>
      <p:pic>
        <p:nvPicPr>
          <p:cNvPr id="91" name="Google Shape;91;p13"/>
          <p:cNvPicPr preferRelativeResize="0"/>
          <p:nvPr/>
        </p:nvPicPr>
        <p:blipFill rotWithShape="1">
          <a:blip r:embed="rId4">
            <a:alphaModFix/>
          </a:blip>
          <a:srcRect/>
          <a:stretch/>
        </p:blipFill>
        <p:spPr>
          <a:xfrm>
            <a:off x="2813325" y="5372131"/>
            <a:ext cx="1868300" cy="1262643"/>
          </a:xfrm>
          <a:prstGeom prst="rect">
            <a:avLst/>
          </a:prstGeom>
          <a:noFill/>
          <a:ln>
            <a:noFill/>
          </a:ln>
        </p:spPr>
      </p:pic>
      <p:pic>
        <p:nvPicPr>
          <p:cNvPr id="92" name="Google Shape;92;p13"/>
          <p:cNvPicPr preferRelativeResize="0"/>
          <p:nvPr/>
        </p:nvPicPr>
        <p:blipFill rotWithShape="1">
          <a:blip r:embed="rId5">
            <a:alphaModFix/>
          </a:blip>
          <a:srcRect/>
          <a:stretch/>
        </p:blipFill>
        <p:spPr>
          <a:xfrm>
            <a:off x="83291" y="4112025"/>
            <a:ext cx="2030506" cy="853242"/>
          </a:xfrm>
          <a:prstGeom prst="rect">
            <a:avLst/>
          </a:prstGeom>
          <a:noFill/>
          <a:ln>
            <a:noFill/>
          </a:ln>
        </p:spPr>
      </p:pic>
      <p:pic>
        <p:nvPicPr>
          <p:cNvPr id="93" name="Google Shape;93;p13"/>
          <p:cNvPicPr preferRelativeResize="0"/>
          <p:nvPr/>
        </p:nvPicPr>
        <p:blipFill rotWithShape="1">
          <a:blip r:embed="rId6">
            <a:alphaModFix/>
          </a:blip>
          <a:srcRect/>
          <a:stretch/>
        </p:blipFill>
        <p:spPr>
          <a:xfrm>
            <a:off x="121023" y="1147135"/>
            <a:ext cx="1524000" cy="1727200"/>
          </a:xfrm>
          <a:prstGeom prst="rect">
            <a:avLst/>
          </a:prstGeom>
          <a:noFill/>
          <a:ln>
            <a:noFill/>
          </a:ln>
        </p:spPr>
      </p:pic>
      <p:sp>
        <p:nvSpPr>
          <p:cNvPr id="94" name="Google Shape;94;p13"/>
          <p:cNvSpPr txBox="1"/>
          <p:nvPr/>
        </p:nvSpPr>
        <p:spPr>
          <a:xfrm>
            <a:off x="0" y="2989874"/>
            <a:ext cx="170147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Stanislaw Ulam</a:t>
            </a:r>
            <a:endParaRPr sz="1800">
              <a:solidFill>
                <a:schemeClr val="dk1"/>
              </a:solidFill>
              <a:latin typeface="Calibri"/>
              <a:ea typeface="Calibri"/>
              <a:cs typeface="Calibri"/>
              <a:sym typeface="Calibri"/>
            </a:endParaRPr>
          </a:p>
        </p:txBody>
      </p:sp>
      <p:pic>
        <p:nvPicPr>
          <p:cNvPr id="95" name="Google Shape;95;p13"/>
          <p:cNvPicPr preferRelativeResize="0"/>
          <p:nvPr/>
        </p:nvPicPr>
        <p:blipFill rotWithShape="1">
          <a:blip r:embed="rId7">
            <a:alphaModFix/>
          </a:blip>
          <a:srcRect/>
          <a:stretch/>
        </p:blipFill>
        <p:spPr>
          <a:xfrm>
            <a:off x="1701479" y="1147136"/>
            <a:ext cx="1351004" cy="1756928"/>
          </a:xfrm>
          <a:prstGeom prst="rect">
            <a:avLst/>
          </a:prstGeom>
          <a:noFill/>
          <a:ln>
            <a:noFill/>
          </a:ln>
        </p:spPr>
      </p:pic>
      <p:pic>
        <p:nvPicPr>
          <p:cNvPr id="96" name="Google Shape;96;p13"/>
          <p:cNvPicPr preferRelativeResize="0"/>
          <p:nvPr/>
        </p:nvPicPr>
        <p:blipFill rotWithShape="1">
          <a:blip r:embed="rId8">
            <a:alphaModFix/>
          </a:blip>
          <a:srcRect/>
          <a:stretch/>
        </p:blipFill>
        <p:spPr>
          <a:xfrm>
            <a:off x="3168438" y="1162276"/>
            <a:ext cx="1513187" cy="1741787"/>
          </a:xfrm>
          <a:prstGeom prst="rect">
            <a:avLst/>
          </a:prstGeom>
          <a:noFill/>
          <a:ln>
            <a:noFill/>
          </a:ln>
        </p:spPr>
      </p:pic>
      <p:sp>
        <p:nvSpPr>
          <p:cNvPr id="97" name="Google Shape;97;p13"/>
          <p:cNvSpPr txBox="1"/>
          <p:nvPr/>
        </p:nvSpPr>
        <p:spPr>
          <a:xfrm>
            <a:off x="1535573" y="3021505"/>
            <a:ext cx="211045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John von Neuman</a:t>
            </a:r>
            <a:endParaRPr sz="1800">
              <a:solidFill>
                <a:schemeClr val="dk1"/>
              </a:solidFill>
              <a:latin typeface="Calibri"/>
              <a:ea typeface="Calibri"/>
              <a:cs typeface="Calibri"/>
              <a:sym typeface="Calibri"/>
            </a:endParaRPr>
          </a:p>
        </p:txBody>
      </p:sp>
      <p:sp>
        <p:nvSpPr>
          <p:cNvPr id="98" name="Google Shape;98;p13"/>
          <p:cNvSpPr txBox="1"/>
          <p:nvPr/>
        </p:nvSpPr>
        <p:spPr>
          <a:xfrm>
            <a:off x="3358853" y="2962784"/>
            <a:ext cx="214050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Nicholas Metropolis</a:t>
            </a:r>
            <a:endParaRPr/>
          </a:p>
        </p:txBody>
      </p:sp>
    </p:spTree>
    <p:extLst>
      <p:ext uri="{BB962C8B-B14F-4D97-AF65-F5344CB8AC3E}">
        <p14:creationId xmlns:p14="http://schemas.microsoft.com/office/powerpoint/2010/main" val="3825055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07577" y="0"/>
            <a:ext cx="1075292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a:solidFill>
                  <a:schemeClr val="dk1"/>
                </a:solidFill>
                <a:latin typeface="Calibri"/>
                <a:ea typeface="Calibri"/>
                <a:cs typeface="Calibri"/>
                <a:sym typeface="Calibri"/>
              </a:rPr>
              <a:t>Sequence Modeling: Recurrent and Recursive Nets</a:t>
            </a:r>
            <a:endParaRPr sz="3200" b="1">
              <a:solidFill>
                <a:schemeClr val="dk1"/>
              </a:solidFill>
              <a:latin typeface="Calibri"/>
              <a:ea typeface="Calibri"/>
              <a:cs typeface="Calibri"/>
              <a:sym typeface="Calibri"/>
            </a:endParaRPr>
          </a:p>
        </p:txBody>
      </p:sp>
      <p:sp>
        <p:nvSpPr>
          <p:cNvPr id="89" name="Google Shape;89;p13"/>
          <p:cNvSpPr txBox="1"/>
          <p:nvPr/>
        </p:nvSpPr>
        <p:spPr>
          <a:xfrm>
            <a:off x="403412" y="685800"/>
            <a:ext cx="6494929" cy="48013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Recurrent Neural Networks </a:t>
            </a:r>
            <a:r>
              <a:rPr lang="en-US" sz="1800" dirty="0">
                <a:solidFill>
                  <a:schemeClr val="dk1"/>
                </a:solidFill>
                <a:latin typeface="Calibri"/>
                <a:ea typeface="Calibri"/>
                <a:cs typeface="Calibri"/>
                <a:sym typeface="Calibri"/>
              </a:rPr>
              <a:t>or </a:t>
            </a:r>
            <a:r>
              <a:rPr lang="en-US" sz="1800" b="1" dirty="0">
                <a:solidFill>
                  <a:srgbClr val="FF0000"/>
                </a:solidFill>
                <a:latin typeface="Calibri"/>
                <a:ea typeface="Calibri"/>
                <a:cs typeface="Calibri"/>
                <a:sym typeface="Calibri"/>
              </a:rPr>
              <a:t>RNNs</a:t>
            </a:r>
            <a:r>
              <a:rPr lang="en-US" sz="1800" dirty="0">
                <a:solidFill>
                  <a:srgbClr val="FF0000"/>
                </a:solidFill>
                <a:latin typeface="Calibri"/>
                <a:ea typeface="Calibri"/>
                <a:cs typeface="Calibri"/>
                <a:sym typeface="Calibri"/>
              </a:rPr>
              <a:t> </a:t>
            </a:r>
            <a:r>
              <a:rPr lang="en-US" sz="1800" dirty="0">
                <a:solidFill>
                  <a:schemeClr val="dk1"/>
                </a:solidFill>
                <a:latin typeface="Calibri"/>
                <a:ea typeface="Calibri"/>
                <a:cs typeface="Calibri"/>
                <a:sym typeface="Calibri"/>
              </a:rPr>
              <a:t>(</a:t>
            </a:r>
            <a:r>
              <a:rPr lang="en-US" sz="1800" dirty="0" err="1">
                <a:solidFill>
                  <a:schemeClr val="dk1"/>
                </a:solidFill>
                <a:latin typeface="Calibri"/>
                <a:ea typeface="Calibri"/>
                <a:cs typeface="Calibri"/>
                <a:sym typeface="Calibri"/>
              </a:rPr>
              <a:t>Rumelhart</a:t>
            </a:r>
            <a:r>
              <a:rPr lang="en-US" sz="1800" dirty="0">
                <a:solidFill>
                  <a:schemeClr val="dk1"/>
                </a:solidFill>
                <a:latin typeface="Calibri"/>
                <a:ea typeface="Calibri"/>
                <a:cs typeface="Calibri"/>
                <a:sym typeface="Calibri"/>
              </a:rPr>
              <a:t> et al., 1986a)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are a family of neural networks for processing sequential data.</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Can process long sequences and sequences of variable length.</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Idea – use parameter sharing.</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Idea – use convolution across a 1-D temporal sequence.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output of convolution is a sequence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where each member of the output is a function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of a small number of neighboring members of the input.</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Recurrent networks share parameters in a different way.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Each member of the output is a function of the previous members.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Computational graph includes cycles.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present value of a variable influences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its own value at a future time step.</a:t>
            </a:r>
            <a:endParaRPr sz="1800" dirty="0">
              <a:solidFill>
                <a:schemeClr val="dk1"/>
              </a:solidFill>
              <a:latin typeface="Calibri"/>
              <a:ea typeface="Calibri"/>
              <a:cs typeface="Calibri"/>
              <a:sym typeface="Calibri"/>
            </a:endParaRPr>
          </a:p>
        </p:txBody>
      </p:sp>
      <p:pic>
        <p:nvPicPr>
          <p:cNvPr id="90" name="Google Shape;90;p1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364879" y="1840484"/>
            <a:ext cx="4827121" cy="2392426"/>
          </a:xfrm>
          <a:prstGeom prst="rect">
            <a:avLst/>
          </a:prstGeom>
          <a:noFill/>
          <a:ln>
            <a:noFill/>
          </a:ln>
        </p:spPr>
      </p:pic>
      <p:pic>
        <p:nvPicPr>
          <p:cNvPr id="91" name="Google Shape;91;p13"/>
          <p:cNvPicPr preferRelativeResize="0"/>
          <p:nvPr/>
        </p:nvPicPr>
        <p:blipFill rotWithShape="1">
          <a:blip r:embed="rId4">
            <a:alphaModFix/>
          </a:blip>
          <a:srcRect/>
          <a:stretch/>
        </p:blipFill>
        <p:spPr>
          <a:xfrm>
            <a:off x="5317219" y="4625788"/>
            <a:ext cx="6874782" cy="2151926"/>
          </a:xfrm>
          <a:prstGeom prst="rect">
            <a:avLst/>
          </a:prstGeom>
          <a:noFill/>
          <a:ln>
            <a:noFill/>
          </a:ln>
        </p:spPr>
      </p:pic>
    </p:spTree>
    <p:extLst>
      <p:ext uri="{BB962C8B-B14F-4D97-AF65-F5344CB8AC3E}">
        <p14:creationId xmlns:p14="http://schemas.microsoft.com/office/powerpoint/2010/main" val="2395519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p:nvPr/>
        </p:nvSpPr>
        <p:spPr>
          <a:xfrm>
            <a:off x="42583" y="126501"/>
            <a:ext cx="638735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Signal Processing – Digital Filters.</a:t>
            </a:r>
            <a:endParaRPr dirty="0"/>
          </a:p>
        </p:txBody>
      </p:sp>
      <p:pic>
        <p:nvPicPr>
          <p:cNvPr id="2" name="Picture 1">
            <a:extLst>
              <a:ext uri="{FF2B5EF4-FFF2-40B4-BE49-F238E27FC236}">
                <a16:creationId xmlns:a16="http://schemas.microsoft.com/office/drawing/2014/main" id="{C6D2BBEF-7213-1A43-842E-6BF0BB2D554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5655" y="887505"/>
            <a:ext cx="4967128" cy="2284879"/>
          </a:xfrm>
          <a:prstGeom prst="rect">
            <a:avLst/>
          </a:prstGeom>
        </p:spPr>
      </p:pic>
      <p:pic>
        <p:nvPicPr>
          <p:cNvPr id="3" name="Picture 2">
            <a:extLst>
              <a:ext uri="{FF2B5EF4-FFF2-40B4-BE49-F238E27FC236}">
                <a16:creationId xmlns:a16="http://schemas.microsoft.com/office/drawing/2014/main" id="{EE681EC7-1AF2-9848-A1B1-D566216D34A9}"/>
              </a:ext>
            </a:extLst>
          </p:cNvPr>
          <p:cNvPicPr>
            <a:picLocks noChangeAspect="1"/>
          </p:cNvPicPr>
          <p:nvPr/>
        </p:nvPicPr>
        <p:blipFill>
          <a:blip r:embed="rId4"/>
          <a:stretch>
            <a:fillRect/>
          </a:stretch>
        </p:blipFill>
        <p:spPr>
          <a:xfrm>
            <a:off x="6871447" y="2791753"/>
            <a:ext cx="5183094" cy="3970250"/>
          </a:xfrm>
          <a:prstGeom prst="rect">
            <a:avLst/>
          </a:prstGeom>
        </p:spPr>
      </p:pic>
      <p:sp>
        <p:nvSpPr>
          <p:cNvPr id="4" name="TextBox 3">
            <a:extLst>
              <a:ext uri="{FF2B5EF4-FFF2-40B4-BE49-F238E27FC236}">
                <a16:creationId xmlns:a16="http://schemas.microsoft.com/office/drawing/2014/main" id="{03D24C63-70FF-D14B-8C6F-637A3C0DD586}"/>
              </a:ext>
            </a:extLst>
          </p:cNvPr>
          <p:cNvSpPr txBox="1"/>
          <p:nvPr/>
        </p:nvSpPr>
        <p:spPr>
          <a:xfrm>
            <a:off x="1953745" y="3603250"/>
            <a:ext cx="3099547" cy="523220"/>
          </a:xfrm>
          <a:prstGeom prst="rect">
            <a:avLst/>
          </a:prstGeom>
          <a:noFill/>
        </p:spPr>
        <p:txBody>
          <a:bodyPr wrap="square" rtlCol="0">
            <a:spAutoFit/>
          </a:bodyPr>
          <a:lstStyle/>
          <a:p>
            <a:r>
              <a:rPr lang="en-US" sz="2800" b="1" dirty="0"/>
              <a:t>Low-Pass Filtering</a:t>
            </a:r>
          </a:p>
        </p:txBody>
      </p:sp>
      <p:pic>
        <p:nvPicPr>
          <p:cNvPr id="5" name="Picture 4">
            <a:extLst>
              <a:ext uri="{FF2B5EF4-FFF2-40B4-BE49-F238E27FC236}">
                <a16:creationId xmlns:a16="http://schemas.microsoft.com/office/drawing/2014/main" id="{C707EE31-0BFA-2044-AC72-33A08188060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4924" y="4369076"/>
            <a:ext cx="5317191" cy="2309730"/>
          </a:xfrm>
          <a:prstGeom prst="rect">
            <a:avLst/>
          </a:prstGeom>
        </p:spPr>
      </p:pic>
      <p:sp>
        <p:nvSpPr>
          <p:cNvPr id="17" name="TextBox 16">
            <a:extLst>
              <a:ext uri="{FF2B5EF4-FFF2-40B4-BE49-F238E27FC236}">
                <a16:creationId xmlns:a16="http://schemas.microsoft.com/office/drawing/2014/main" id="{55DE4AE3-282D-0841-845C-EE1140545C5F}"/>
              </a:ext>
            </a:extLst>
          </p:cNvPr>
          <p:cNvSpPr txBox="1"/>
          <p:nvPr/>
        </p:nvSpPr>
        <p:spPr>
          <a:xfrm>
            <a:off x="7674535" y="1768334"/>
            <a:ext cx="3576918" cy="523220"/>
          </a:xfrm>
          <a:prstGeom prst="rect">
            <a:avLst/>
          </a:prstGeom>
          <a:noFill/>
        </p:spPr>
        <p:txBody>
          <a:bodyPr wrap="square" rtlCol="0">
            <a:spAutoFit/>
          </a:bodyPr>
          <a:lstStyle/>
          <a:p>
            <a:r>
              <a:rPr lang="en-US" sz="2800" b="1" dirty="0"/>
              <a:t>Low-Pass Filter Design</a:t>
            </a:r>
          </a:p>
        </p:txBody>
      </p:sp>
    </p:spTree>
    <p:extLst>
      <p:ext uri="{BB962C8B-B14F-4D97-AF65-F5344CB8AC3E}">
        <p14:creationId xmlns:p14="http://schemas.microsoft.com/office/powerpoint/2010/main" val="15183705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p:nvPr/>
        </p:nvSpPr>
        <p:spPr>
          <a:xfrm>
            <a:off x="42583" y="126501"/>
            <a:ext cx="6387352"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Unfolding Computational Graphs.</a:t>
            </a:r>
            <a:endParaRPr dirty="0"/>
          </a:p>
        </p:txBody>
      </p:sp>
      <p:sp>
        <p:nvSpPr>
          <p:cNvPr id="97" name="Google Shape;97;p14"/>
          <p:cNvSpPr txBox="1"/>
          <p:nvPr/>
        </p:nvSpPr>
        <p:spPr>
          <a:xfrm>
            <a:off x="76947" y="766491"/>
            <a:ext cx="11080376" cy="73289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idea of unfolding a recursive or recurrent computation into a computational graph that has a repetitive structure,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typically corresponding to a chain of events. For example:</a:t>
            </a:r>
            <a:endParaRPr dirty="0"/>
          </a:p>
        </p:txBody>
      </p:sp>
      <p:pic>
        <p:nvPicPr>
          <p:cNvPr id="98" name="Google Shape;98;p14"/>
          <p:cNvPicPr preferRelativeResize="0"/>
          <p:nvPr/>
        </p:nvPicPr>
        <p:blipFill rotWithShape="1">
          <a:blip r:embed="rId3">
            <a:alphaModFix/>
          </a:blip>
          <a:srcRect/>
          <a:stretch/>
        </p:blipFill>
        <p:spPr>
          <a:xfrm>
            <a:off x="5921935" y="1138268"/>
            <a:ext cx="3048000" cy="660400"/>
          </a:xfrm>
          <a:prstGeom prst="rect">
            <a:avLst/>
          </a:prstGeom>
          <a:noFill/>
          <a:ln>
            <a:noFill/>
          </a:ln>
        </p:spPr>
      </p:pic>
      <p:sp>
        <p:nvSpPr>
          <p:cNvPr id="99" name="Google Shape;99;p14"/>
          <p:cNvSpPr txBox="1"/>
          <p:nvPr/>
        </p:nvSpPr>
        <p:spPr>
          <a:xfrm>
            <a:off x="85725" y="1785806"/>
            <a:ext cx="898263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Where ”state of the system” s(t) is a function of the previous state s(t-1)</a:t>
            </a:r>
            <a:endParaRPr dirty="0"/>
          </a:p>
        </p:txBody>
      </p:sp>
      <p:pic>
        <p:nvPicPr>
          <p:cNvPr id="100" name="Google Shape;100;p14"/>
          <p:cNvPicPr preferRelativeResize="0"/>
          <p:nvPr/>
        </p:nvPicPr>
        <p:blipFill rotWithShape="1">
          <a:blip r:embed="rId4">
            <a:alphaModFix/>
          </a:blip>
          <a:srcRect/>
          <a:stretch/>
        </p:blipFill>
        <p:spPr>
          <a:xfrm>
            <a:off x="5921935" y="2233556"/>
            <a:ext cx="4470400" cy="736600"/>
          </a:xfrm>
          <a:prstGeom prst="rect">
            <a:avLst/>
          </a:prstGeom>
          <a:noFill/>
          <a:ln>
            <a:noFill/>
          </a:ln>
        </p:spPr>
      </p:pic>
      <p:sp>
        <p:nvSpPr>
          <p:cNvPr id="101" name="Google Shape;101;p14"/>
          <p:cNvSpPr txBox="1"/>
          <p:nvPr/>
        </p:nvSpPr>
        <p:spPr>
          <a:xfrm>
            <a:off x="53329" y="2919943"/>
            <a:ext cx="11389658" cy="9815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Each node represents the state at some time t, and the function f() maps the state at time “t” to the state at time “t+1”.</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Another example – same, but with additional external signal x(t):</a:t>
            </a:r>
            <a:endParaRPr sz="1800" dirty="0">
              <a:solidFill>
                <a:schemeClr val="dk1"/>
              </a:solidFill>
              <a:latin typeface="Calibri"/>
              <a:ea typeface="Calibri"/>
              <a:cs typeface="Calibri"/>
              <a:sym typeface="Calibri"/>
            </a:endParaRPr>
          </a:p>
        </p:txBody>
      </p:sp>
      <p:pic>
        <p:nvPicPr>
          <p:cNvPr id="102" name="Google Shape;102;p1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674971" y="3434566"/>
            <a:ext cx="4208353" cy="660504"/>
          </a:xfrm>
          <a:prstGeom prst="rect">
            <a:avLst/>
          </a:prstGeom>
          <a:noFill/>
          <a:ln>
            <a:noFill/>
          </a:ln>
        </p:spPr>
      </p:pic>
      <p:sp>
        <p:nvSpPr>
          <p:cNvPr id="9" name="Google Shape;107;p15">
            <a:extLst>
              <a:ext uri="{FF2B5EF4-FFF2-40B4-BE49-F238E27FC236}">
                <a16:creationId xmlns:a16="http://schemas.microsoft.com/office/drawing/2014/main" id="{5DA2F429-89BB-2C46-B3A4-3E5BE88CF279}"/>
              </a:ext>
            </a:extLst>
          </p:cNvPr>
          <p:cNvSpPr txBox="1"/>
          <p:nvPr/>
        </p:nvSpPr>
        <p:spPr>
          <a:xfrm>
            <a:off x="85725" y="3986719"/>
            <a:ext cx="9359684" cy="6942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Many recurrent neural networks use the above equation (or a similar equation) to define the values of their hidden units:</a:t>
            </a:r>
            <a:endParaRPr dirty="0"/>
          </a:p>
        </p:txBody>
      </p:sp>
      <p:pic>
        <p:nvPicPr>
          <p:cNvPr id="10" name="Google Shape;108;p15">
            <a:extLst>
              <a:ext uri="{FF2B5EF4-FFF2-40B4-BE49-F238E27FC236}">
                <a16:creationId xmlns:a16="http://schemas.microsoft.com/office/drawing/2014/main" id="{1CA219CB-AF3D-6141-BA83-C7D7CC8BD3CB}"/>
              </a:ext>
            </a:extLst>
          </p:cNvPr>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674971" y="4420660"/>
            <a:ext cx="3890138" cy="537010"/>
          </a:xfrm>
          <a:prstGeom prst="rect">
            <a:avLst/>
          </a:prstGeom>
          <a:noFill/>
          <a:ln>
            <a:noFill/>
          </a:ln>
        </p:spPr>
      </p:pic>
      <p:sp>
        <p:nvSpPr>
          <p:cNvPr id="11" name="Google Shape;109;p15">
            <a:extLst>
              <a:ext uri="{FF2B5EF4-FFF2-40B4-BE49-F238E27FC236}">
                <a16:creationId xmlns:a16="http://schemas.microsoft.com/office/drawing/2014/main" id="{7DEE838A-1367-8B43-B462-0482E100C3F4}"/>
              </a:ext>
            </a:extLst>
          </p:cNvPr>
          <p:cNvSpPr txBox="1"/>
          <p:nvPr/>
        </p:nvSpPr>
        <p:spPr>
          <a:xfrm>
            <a:off x="76947" y="4987007"/>
            <a:ext cx="11349317" cy="74144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Example: the RNN is used to predict the next word given previous words. It may not be necessary to store all of the information in the input sequence up to time t, but rather only enough information to predict the rest of the sentence.</a:t>
            </a:r>
            <a:endParaRPr dirty="0"/>
          </a:p>
        </p:txBody>
      </p:sp>
      <p:pic>
        <p:nvPicPr>
          <p:cNvPr id="12" name="Google Shape;110;p15">
            <a:extLst>
              <a:ext uri="{FF2B5EF4-FFF2-40B4-BE49-F238E27FC236}">
                <a16:creationId xmlns:a16="http://schemas.microsoft.com/office/drawing/2014/main" id="{834C549C-D937-8341-8BD2-61CE285D6D42}"/>
              </a:ext>
            </a:extLst>
          </p:cNvPr>
          <p:cNvPicPr preferRelativeResize="0"/>
          <p:nvPr/>
        </p:nvPicPr>
        <p:blipFill rotWithShape="1">
          <a:blip r:embed="rId7">
            <a:alphaModFix/>
          </a:blip>
          <a:srcRect/>
          <a:stretch/>
        </p:blipFill>
        <p:spPr>
          <a:xfrm>
            <a:off x="3519207" y="5654402"/>
            <a:ext cx="4195856" cy="1159602"/>
          </a:xfrm>
          <a:prstGeom prst="rect">
            <a:avLst/>
          </a:prstGeom>
          <a:noFill/>
          <a:ln>
            <a:noFill/>
          </a:ln>
        </p:spPr>
      </p:pic>
    </p:spTree>
    <p:extLst>
      <p:ext uri="{BB962C8B-B14F-4D97-AF65-F5344CB8AC3E}">
        <p14:creationId xmlns:p14="http://schemas.microsoft.com/office/powerpoint/2010/main" val="36011557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pic>
        <p:nvPicPr>
          <p:cNvPr id="314" name="Google Shape;314;p43"/>
          <p:cNvPicPr preferRelativeResize="0">
            <a:picLocks noGrp="1"/>
          </p:cNvPicPr>
          <p:nvPr>
            <p:ph type="body" idx="1"/>
          </p:nvPr>
        </p:nvPicPr>
        <p:blipFill rotWithShape="1">
          <a:blip r:embed="rId3" cstate="email">
            <a:alphaModFix/>
            <a:extLst>
              <a:ext uri="{28A0092B-C50C-407E-A947-70E740481C1C}">
                <a14:useLocalDpi xmlns:a14="http://schemas.microsoft.com/office/drawing/2010/main"/>
              </a:ext>
            </a:extLst>
          </a:blip>
          <a:srcRect l="702" r="701"/>
          <a:stretch/>
        </p:blipFill>
        <p:spPr>
          <a:xfrm>
            <a:off x="1232512" y="2742658"/>
            <a:ext cx="9673053" cy="4115342"/>
          </a:xfrm>
          <a:prstGeom prst="rect">
            <a:avLst/>
          </a:prstGeom>
          <a:noFill/>
          <a:ln>
            <a:noFill/>
          </a:ln>
        </p:spPr>
      </p:pic>
      <p:sp>
        <p:nvSpPr>
          <p:cNvPr id="3" name="Google Shape;96;p14">
            <a:extLst>
              <a:ext uri="{FF2B5EF4-FFF2-40B4-BE49-F238E27FC236}">
                <a16:creationId xmlns:a16="http://schemas.microsoft.com/office/drawing/2014/main" id="{D4A5FBF1-688E-D748-A579-F9A6FC727E7E}"/>
              </a:ext>
            </a:extLst>
          </p:cNvPr>
          <p:cNvSpPr txBox="1"/>
          <p:nvPr/>
        </p:nvSpPr>
        <p:spPr>
          <a:xfrm>
            <a:off x="42583" y="126500"/>
            <a:ext cx="11252946" cy="22267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Gated RNNs – LSTM, GRU</a:t>
            </a:r>
          </a:p>
          <a:p>
            <a:r>
              <a:rPr lang="en-US" b="1" dirty="0">
                <a:solidFill>
                  <a:schemeClr val="dk1"/>
                </a:solidFill>
                <a:ea typeface="Calibri"/>
                <a:cs typeface="Calibri"/>
                <a:sym typeface="Calibri"/>
              </a:rPr>
              <a:t>LSTM = Long Short-Term Memory</a:t>
            </a:r>
          </a:p>
          <a:p>
            <a:r>
              <a:rPr lang="en-US" b="1" dirty="0">
                <a:solidFill>
                  <a:schemeClr val="dk1"/>
                </a:solidFill>
                <a:ea typeface="Calibri"/>
                <a:cs typeface="Calibri"/>
                <a:sym typeface="Calibri"/>
              </a:rPr>
              <a:t>GRU = Gated Recurrent Unit</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Nodes have internal structure with gates which can open/close.</a:t>
            </a:r>
          </a:p>
          <a:p>
            <a:pPr marL="0" marR="0" lvl="0" indent="0" algn="l" rtl="0">
              <a:spcBef>
                <a:spcPts val="0"/>
              </a:spcBef>
              <a:spcAft>
                <a:spcPts val="0"/>
              </a:spcAft>
              <a:buNone/>
            </a:pPr>
            <a:r>
              <a:rPr lang="en-US" dirty="0">
                <a:solidFill>
                  <a:schemeClr val="dk1"/>
                </a:solidFill>
                <a:latin typeface="Calibri"/>
                <a:cs typeface="Calibri"/>
                <a:sym typeface="Calibri"/>
              </a:rPr>
              <a:t>GRU has become more popular than LSTM recently because GRU is simpler and "cheaper" to calculate</a:t>
            </a:r>
          </a:p>
        </p:txBody>
      </p:sp>
    </p:spTree>
    <p:extLst>
      <p:ext uri="{BB962C8B-B14F-4D97-AF65-F5344CB8AC3E}">
        <p14:creationId xmlns:p14="http://schemas.microsoft.com/office/powerpoint/2010/main" val="13096754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6"/>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LSTM</a:t>
            </a:r>
            <a:endParaRPr/>
          </a:p>
        </p:txBody>
      </p:sp>
      <p:sp>
        <p:nvSpPr>
          <p:cNvPr id="394" name="Google Shape;394;p26"/>
          <p:cNvSpPr txBox="1"/>
          <p:nvPr/>
        </p:nvSpPr>
        <p:spPr>
          <a:xfrm>
            <a:off x="577516" y="1122948"/>
            <a:ext cx="11417260" cy="34163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0070C0"/>
                </a:solidFill>
                <a:latin typeface="Calibri"/>
                <a:ea typeface="Calibri"/>
                <a:cs typeface="Calibri"/>
                <a:sym typeface="Calibri"/>
              </a:rPr>
              <a:t>LSTM</a:t>
            </a:r>
            <a:r>
              <a:rPr lang="en-US" sz="2400" dirty="0">
                <a:solidFill>
                  <a:schemeClr val="dk1"/>
                </a:solidFill>
                <a:latin typeface="Calibri"/>
                <a:ea typeface="Calibri"/>
                <a:cs typeface="Calibri"/>
                <a:sym typeface="Calibri"/>
              </a:rPr>
              <a:t> = Long Short-Term Memory</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Imagine Recurrent Neural Network trying to recognize music sampled at 44KHz.</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The 10 sec phrase will be 440,000 points. And when training – how we keep track of so many points going backwards? </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This is the </a:t>
            </a:r>
            <a:r>
              <a:rPr lang="en-US" sz="2400" b="1" dirty="0">
                <a:solidFill>
                  <a:srgbClr val="0070C0"/>
                </a:solidFill>
                <a:latin typeface="Calibri"/>
                <a:ea typeface="Calibri"/>
                <a:cs typeface="Calibri"/>
                <a:sym typeface="Calibri"/>
              </a:rPr>
              <a:t>exploding or vanishing gradient problem</a:t>
            </a:r>
            <a:r>
              <a:rPr lang="en-US" sz="24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Solution - instead of propagating analog gradients backwards, </a:t>
            </a: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we use "gates" (all or nothing).</a:t>
            </a:r>
            <a:endParaRPr sz="2400" dirty="0">
              <a:solidFill>
                <a:schemeClr val="dk1"/>
              </a:solidFill>
              <a:latin typeface="Calibri"/>
              <a:ea typeface="Calibri"/>
              <a:cs typeface="Calibri"/>
              <a:sym typeface="Calibri"/>
            </a:endParaRPr>
          </a:p>
        </p:txBody>
      </p:sp>
      <p:pic>
        <p:nvPicPr>
          <p:cNvPr id="395" name="Google Shape;395;p26"/>
          <p:cNvPicPr preferRelativeResize="0"/>
          <p:nvPr/>
        </p:nvPicPr>
        <p:blipFill rotWithShape="1">
          <a:blip r:embed="rId3">
            <a:alphaModFix/>
          </a:blip>
          <a:srcRect/>
          <a:stretch/>
        </p:blipFill>
        <p:spPr>
          <a:xfrm>
            <a:off x="6027145" y="4305967"/>
            <a:ext cx="3810000" cy="2171700"/>
          </a:xfrm>
          <a:prstGeom prst="rect">
            <a:avLst/>
          </a:prstGeom>
          <a:noFill/>
          <a:ln>
            <a:noFill/>
          </a:ln>
        </p:spPr>
      </p:pic>
      <p:sp>
        <p:nvSpPr>
          <p:cNvPr id="396" name="Google Shape;396;p26"/>
          <p:cNvSpPr txBox="1"/>
          <p:nvPr/>
        </p:nvSpPr>
        <p:spPr>
          <a:xfrm>
            <a:off x="1679735" y="4949105"/>
            <a:ext cx="4042458"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A simple LSTM block with only input, output, and forget gates. </a:t>
            </a:r>
            <a:br>
              <a:rPr lang="en-US" sz="2000">
                <a:solidFill>
                  <a:schemeClr val="dk1"/>
                </a:solidFill>
                <a:latin typeface="Calibri"/>
                <a:ea typeface="Calibri"/>
                <a:cs typeface="Calibri"/>
                <a:sym typeface="Calibri"/>
              </a:rPr>
            </a:br>
            <a:r>
              <a:rPr lang="en-US" sz="2000">
                <a:solidFill>
                  <a:schemeClr val="dk1"/>
                </a:solidFill>
                <a:latin typeface="Calibri"/>
                <a:ea typeface="Calibri"/>
                <a:cs typeface="Calibri"/>
                <a:sym typeface="Calibri"/>
              </a:rPr>
              <a:t>LSTM blocks may have more gates.</a:t>
            </a:r>
            <a:endParaRPr/>
          </a:p>
        </p:txBody>
      </p:sp>
    </p:spTree>
    <p:extLst>
      <p:ext uri="{BB962C8B-B14F-4D97-AF65-F5344CB8AC3E}">
        <p14:creationId xmlns:p14="http://schemas.microsoft.com/office/powerpoint/2010/main" val="32910352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30772" y="4366178"/>
            <a:ext cx="11829734" cy="23391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0" i="0" u="none" strike="noStrike" cap="none" dirty="0">
                <a:solidFill>
                  <a:schemeClr val="dk1"/>
                </a:solidFill>
                <a:latin typeface="Calibri"/>
                <a:ea typeface="Calibri"/>
                <a:cs typeface="Calibri"/>
                <a:sym typeface="Calibri"/>
              </a:rPr>
              <a:t>LSTM - Long short-term memory (1997)</a:t>
            </a:r>
            <a:endParaRPr dirty="0"/>
          </a:p>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Hochreiter</a:t>
            </a:r>
            <a:r>
              <a:rPr lang="en-US" sz="1800" dirty="0">
                <a:solidFill>
                  <a:schemeClr val="dk1"/>
                </a:solidFill>
                <a:latin typeface="Calibri"/>
                <a:ea typeface="Calibri"/>
                <a:cs typeface="Calibri"/>
                <a:sym typeface="Calibri"/>
              </a:rPr>
              <a:t>, Sepp; and </a:t>
            </a:r>
            <a:r>
              <a:rPr lang="en-US" sz="1800" dirty="0" err="1">
                <a:solidFill>
                  <a:schemeClr val="dk1"/>
                </a:solidFill>
                <a:latin typeface="Calibri"/>
                <a:ea typeface="Calibri"/>
                <a:cs typeface="Calibri"/>
                <a:sym typeface="Calibri"/>
              </a:rPr>
              <a:t>Schmidhuber</a:t>
            </a:r>
            <a:r>
              <a:rPr lang="en-US" sz="1800" dirty="0">
                <a:solidFill>
                  <a:schemeClr val="dk1"/>
                </a:solidFill>
                <a:latin typeface="Calibri"/>
                <a:ea typeface="Calibri"/>
                <a:cs typeface="Calibri"/>
                <a:sym typeface="Calibri"/>
              </a:rPr>
              <a:t>, Jürgen; Long Short-Term Memory, Neural Computation, 9(8):1735–1780, 1997</a:t>
            </a:r>
            <a:endParaRPr dirty="0"/>
          </a:p>
          <a:p>
            <a:pPr marL="0" marR="0" lvl="0" indent="0" algn="l" rtl="0">
              <a:spcBef>
                <a:spcPts val="0"/>
              </a:spcBef>
              <a:spcAft>
                <a:spcPts val="0"/>
              </a:spcAft>
              <a:buNone/>
            </a:pPr>
            <a:r>
              <a:rPr lang="en-US" sz="2400" u="sng" dirty="0">
                <a:solidFill>
                  <a:schemeClr val="hlink"/>
                </a:solidFill>
                <a:latin typeface="Calibri"/>
                <a:ea typeface="Calibri"/>
                <a:cs typeface="Calibri"/>
                <a:sym typeface="Calibri"/>
                <a:hlinkClick r:id="rId3"/>
              </a:rPr>
              <a:t>https://en.wikipedia.org/wiki/Long_short-term_memory</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LSTM is a special type of RNN where nodes (blocks) have internal structure with gates which can learn to open/close. LSTM overcomes the problem of vanishing gradients for long sequences.</a:t>
            </a:r>
            <a:endParaRPr dirty="0"/>
          </a:p>
        </p:txBody>
      </p:sp>
      <p:pic>
        <p:nvPicPr>
          <p:cNvPr id="89" name="Google Shape;89;p13"/>
          <p:cNvPicPr preferRelativeResize="0"/>
          <p:nvPr/>
        </p:nvPicPr>
        <p:blipFill rotWithShape="1">
          <a:blip r:embed="rId4">
            <a:alphaModFix/>
          </a:blip>
          <a:srcRect/>
          <a:stretch/>
        </p:blipFill>
        <p:spPr>
          <a:xfrm>
            <a:off x="130772" y="134395"/>
            <a:ext cx="2794000" cy="3302000"/>
          </a:xfrm>
          <a:prstGeom prst="rect">
            <a:avLst/>
          </a:prstGeom>
          <a:noFill/>
          <a:ln>
            <a:noFill/>
          </a:ln>
        </p:spPr>
      </p:pic>
      <p:sp>
        <p:nvSpPr>
          <p:cNvPr id="90" name="Google Shape;90;p13"/>
          <p:cNvSpPr txBox="1"/>
          <p:nvPr/>
        </p:nvSpPr>
        <p:spPr>
          <a:xfrm>
            <a:off x="130773" y="3482981"/>
            <a:ext cx="3109732"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Sepp Hochreiter, Austria</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 - </a:t>
            </a:r>
            <a:r>
              <a:rPr lang="en-US" sz="1200" u="sng">
                <a:solidFill>
                  <a:schemeClr val="hlink"/>
                </a:solidFill>
                <a:latin typeface="Calibri"/>
                <a:ea typeface="Calibri"/>
                <a:cs typeface="Calibri"/>
                <a:sym typeface="Calibri"/>
                <a:hlinkClick r:id="rId5"/>
              </a:rPr>
              <a:t>http://www.bioinf.jku.at/people/hochreiter/</a:t>
            </a:r>
            <a:endParaRPr sz="1200">
              <a:solidFill>
                <a:schemeClr val="dk1"/>
              </a:solidFill>
              <a:latin typeface="Calibri"/>
              <a:ea typeface="Calibri"/>
              <a:cs typeface="Calibri"/>
              <a:sym typeface="Calibri"/>
            </a:endParaRPr>
          </a:p>
        </p:txBody>
      </p:sp>
      <p:sp>
        <p:nvSpPr>
          <p:cNvPr id="91" name="Google Shape;91;p13"/>
          <p:cNvSpPr txBox="1"/>
          <p:nvPr/>
        </p:nvSpPr>
        <p:spPr>
          <a:xfrm>
            <a:off x="3569115" y="3489830"/>
            <a:ext cx="37038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Jürgen Schmidhuber, Switzerland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a:t>
            </a:r>
            <a:r>
              <a:rPr lang="en-US" sz="1800" u="sng">
                <a:solidFill>
                  <a:schemeClr val="hlink"/>
                </a:solidFill>
                <a:latin typeface="Calibri"/>
                <a:ea typeface="Calibri"/>
                <a:cs typeface="Calibri"/>
                <a:sym typeface="Calibri"/>
                <a:hlinkClick r:id="rId6"/>
              </a:rPr>
              <a:t>http://people.idsia.ch/~juergen/</a:t>
            </a:r>
            <a:endParaRPr sz="1800">
              <a:solidFill>
                <a:schemeClr val="dk1"/>
              </a:solidFill>
              <a:latin typeface="Calibri"/>
              <a:ea typeface="Calibri"/>
              <a:cs typeface="Calibri"/>
              <a:sym typeface="Calibri"/>
            </a:endParaRPr>
          </a:p>
        </p:txBody>
      </p:sp>
      <p:pic>
        <p:nvPicPr>
          <p:cNvPr id="92" name="Google Shape;92;p13"/>
          <p:cNvPicPr preferRelativeResize="0"/>
          <p:nvPr/>
        </p:nvPicPr>
        <p:blipFill rotWithShape="1">
          <a:blip r:embed="rId7">
            <a:alphaModFix/>
          </a:blip>
          <a:srcRect/>
          <a:stretch/>
        </p:blipFill>
        <p:spPr>
          <a:xfrm>
            <a:off x="3633283" y="196697"/>
            <a:ext cx="3175000" cy="3175000"/>
          </a:xfrm>
          <a:prstGeom prst="rect">
            <a:avLst/>
          </a:prstGeom>
          <a:noFill/>
          <a:ln>
            <a:noFill/>
          </a:ln>
        </p:spPr>
      </p:pic>
      <p:pic>
        <p:nvPicPr>
          <p:cNvPr id="93" name="Google Shape;93;p13"/>
          <p:cNvPicPr preferRelativeResize="0"/>
          <p:nvPr/>
        </p:nvPicPr>
        <p:blipFill rotWithShape="1">
          <a:blip r:embed="rId8">
            <a:alphaModFix/>
          </a:blip>
          <a:srcRect/>
          <a:stretch/>
        </p:blipFill>
        <p:spPr>
          <a:xfrm>
            <a:off x="7759692" y="616283"/>
            <a:ext cx="3810000" cy="2171700"/>
          </a:xfrm>
          <a:prstGeom prst="rect">
            <a:avLst/>
          </a:prstGeom>
          <a:noFill/>
          <a:ln>
            <a:noFill/>
          </a:ln>
        </p:spPr>
      </p:pic>
      <p:sp>
        <p:nvSpPr>
          <p:cNvPr id="94" name="Google Shape;94;p13"/>
          <p:cNvSpPr txBox="1"/>
          <p:nvPr/>
        </p:nvSpPr>
        <p:spPr>
          <a:xfrm>
            <a:off x="7759692" y="2787983"/>
            <a:ext cx="4042458"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simple LSTM block with only input, output, and forget gates.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LSTM blocks may have more gates.</a:t>
            </a:r>
            <a:endParaRPr/>
          </a:p>
        </p:txBody>
      </p:sp>
    </p:spTree>
    <p:extLst>
      <p:ext uri="{BB962C8B-B14F-4D97-AF65-F5344CB8AC3E}">
        <p14:creationId xmlns:p14="http://schemas.microsoft.com/office/powerpoint/2010/main" val="2264066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224589" y="-1"/>
            <a:ext cx="11261557" cy="60646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a:solidFill>
                  <a:schemeClr val="dk1"/>
                </a:solidFill>
                <a:latin typeface="Calibri"/>
                <a:ea typeface="Calibri"/>
                <a:cs typeface="Calibri"/>
                <a:sym typeface="Calibri"/>
              </a:rPr>
              <a:t>NLP = Natural Language Processing</a:t>
            </a:r>
            <a:endParaRPr dirty="0"/>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L</a:t>
            </a:r>
            <a:r>
              <a:rPr lang="en-US" sz="1800" dirty="0">
                <a:solidFill>
                  <a:schemeClr val="dk1"/>
                </a:solidFill>
                <a:latin typeface="Calibri"/>
                <a:ea typeface="Calibri"/>
                <a:cs typeface="Calibri"/>
                <a:sym typeface="Calibri"/>
              </a:rPr>
              <a:t>anguage translation</a:t>
            </a:r>
          </a:p>
          <a:p>
            <a:pPr marL="0" marR="0" lvl="0" indent="0" algn="l" rtl="0">
              <a:spcBef>
                <a:spcPts val="0"/>
              </a:spcBef>
              <a:spcAft>
                <a:spcPts val="0"/>
              </a:spcAft>
              <a:buNone/>
            </a:pPr>
            <a:r>
              <a:rPr lang="en-US" dirty="0">
                <a:solidFill>
                  <a:schemeClr val="dk1"/>
                </a:solidFill>
                <a:latin typeface="Calibri"/>
                <a:ea typeface="Calibri"/>
                <a:cs typeface="Calibri"/>
                <a:sym typeface="Calibri"/>
              </a:rPr>
              <a:t>Language understanding</a:t>
            </a:r>
          </a:p>
          <a:p>
            <a:pPr marL="0" marR="0" lvl="0" indent="0" algn="l" rtl="0">
              <a:spcBef>
                <a:spcPts val="0"/>
              </a:spcBef>
              <a:spcAft>
                <a:spcPts val="0"/>
              </a:spcAft>
              <a:buNone/>
            </a:pPr>
            <a:r>
              <a:rPr lang="en-US" dirty="0">
                <a:solidFill>
                  <a:schemeClr val="dk1"/>
                </a:solidFill>
                <a:latin typeface="Calibri"/>
                <a:ea typeface="Calibri"/>
                <a:cs typeface="Calibri"/>
                <a:sym typeface="Calibri"/>
              </a:rPr>
              <a:t>Text Mining</a:t>
            </a:r>
          </a:p>
          <a:p>
            <a:pPr lvl="0"/>
            <a:r>
              <a:rPr lang="en-US" dirty="0">
                <a:solidFill>
                  <a:schemeClr val="dk1"/>
                </a:solidFill>
                <a:latin typeface="Calibri"/>
                <a:ea typeface="Calibri"/>
                <a:cs typeface="Calibri"/>
                <a:sym typeface="Calibri"/>
              </a:rPr>
              <a:t>C</a:t>
            </a:r>
            <a:r>
              <a:rPr lang="en-US" sz="1800" dirty="0">
                <a:solidFill>
                  <a:schemeClr val="dk1"/>
                </a:solidFill>
                <a:latin typeface="Calibri"/>
                <a:ea typeface="Calibri"/>
                <a:cs typeface="Calibri"/>
                <a:sym typeface="Calibri"/>
              </a:rPr>
              <a:t>hatbots (Amazon Lex, Google </a:t>
            </a:r>
            <a:r>
              <a:rPr lang="en-US" sz="1800" dirty="0" err="1">
                <a:solidFill>
                  <a:schemeClr val="dk1"/>
                </a:solidFill>
                <a:latin typeface="Calibri"/>
                <a:ea typeface="Calibri"/>
                <a:cs typeface="Calibri"/>
                <a:sym typeface="Calibri"/>
              </a:rPr>
              <a:t>Dialogflow</a:t>
            </a:r>
            <a:r>
              <a:rPr lang="en-US" sz="1800" dirty="0">
                <a:solidFill>
                  <a:schemeClr val="dk1"/>
                </a:solidFill>
                <a:latin typeface="Calibri"/>
                <a:ea typeface="Calibri"/>
                <a:cs typeface="Calibri"/>
                <a:sym typeface="Calibri"/>
              </a:rPr>
              <a:t>, etc.) – long </a:t>
            </a:r>
            <a:r>
              <a:rPr lang="en-US" dirty="0">
                <a:solidFill>
                  <a:schemeClr val="dk1"/>
                </a:solidFill>
                <a:ea typeface="Calibri"/>
                <a:cs typeface="Calibri"/>
                <a:sym typeface="Calibri"/>
              </a:rPr>
              <a:t>way since ELIZA chatbot (MIT, 1964-1966)</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NLP is often used in combination with speech recognition (Siri (Apple), Cortana (Microsoft), Google Assistant)</a:t>
            </a:r>
          </a:p>
          <a:p>
            <a:pPr marL="0" marR="0" lvl="0" indent="0" algn="l" rtl="0">
              <a:spcBef>
                <a:spcPts val="0"/>
              </a:spcBef>
              <a:spcAft>
                <a:spcPts val="0"/>
              </a:spcAft>
              <a:buNone/>
            </a:pPr>
            <a:r>
              <a:rPr lang="en-US" dirty="0"/>
              <a:t>Text classification, topics, sentiment analysis.</a:t>
            </a:r>
            <a:endParaRPr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NLP typically relies on </a:t>
            </a:r>
            <a:r>
              <a:rPr lang="en-US" sz="1800" b="1" dirty="0">
                <a:solidFill>
                  <a:srgbClr val="FF0000"/>
                </a:solidFill>
                <a:latin typeface="Calibri"/>
                <a:ea typeface="Calibri"/>
                <a:cs typeface="Calibri"/>
                <a:sym typeface="Calibri"/>
              </a:rPr>
              <a:t>sequential algorithms</a:t>
            </a:r>
            <a:r>
              <a:rPr lang="en-US" sz="1800" dirty="0">
                <a:solidFill>
                  <a:schemeClr val="dk1"/>
                </a:solidFill>
                <a:latin typeface="Calibri"/>
                <a:ea typeface="Calibri"/>
                <a:cs typeface="Calibri"/>
                <a:sym typeface="Calibri"/>
              </a:rPr>
              <a:t>. We process natural language as a sequence of words in extremely large, sparse, high-dimensional vectors.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language model describes a probability distribution over a sequence of </a:t>
            </a:r>
            <a:r>
              <a:rPr lang="en-US" sz="1800" b="1" dirty="0">
                <a:solidFill>
                  <a:srgbClr val="FF0000"/>
                </a:solidFill>
                <a:latin typeface="Calibri"/>
                <a:ea typeface="Calibri"/>
                <a:cs typeface="Calibri"/>
                <a:sym typeface="Calibri"/>
              </a:rPr>
              <a:t>tokens</a:t>
            </a:r>
            <a:r>
              <a:rPr lang="en-US" sz="1800" dirty="0">
                <a:solidFill>
                  <a:schemeClr val="dk1"/>
                </a:solidFill>
                <a:latin typeface="Calibri"/>
                <a:ea typeface="Calibri"/>
                <a:cs typeface="Calibri"/>
                <a:sym typeface="Calibri"/>
              </a:rPr>
              <a:t> in a natural language.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a:t>
            </a:r>
            <a:r>
              <a:rPr lang="en-US" sz="1800" b="1" dirty="0">
                <a:solidFill>
                  <a:srgbClr val="FF0000"/>
                </a:solidFill>
                <a:latin typeface="Calibri"/>
                <a:ea typeface="Calibri"/>
                <a:cs typeface="Calibri"/>
                <a:sym typeface="Calibri"/>
              </a:rPr>
              <a:t>token</a:t>
            </a:r>
            <a:r>
              <a:rPr lang="en-US" sz="1800" dirty="0">
                <a:solidFill>
                  <a:schemeClr val="dk1"/>
                </a:solidFill>
                <a:latin typeface="Calibri"/>
                <a:ea typeface="Calibri"/>
                <a:cs typeface="Calibri"/>
                <a:sym typeface="Calibri"/>
              </a:rPr>
              <a:t> could be a word, character, or byte, depending on how the model is designed. </a:t>
            </a: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lvl="0"/>
            <a:r>
              <a:rPr lang="en-US" b="1" dirty="0">
                <a:solidFill>
                  <a:srgbClr val="FF0000"/>
                </a:solidFill>
                <a:ea typeface="Calibri"/>
                <a:cs typeface="Calibri"/>
                <a:sym typeface="Calibri"/>
              </a:rPr>
              <a:t>bag-of-words</a:t>
            </a:r>
            <a:r>
              <a:rPr lang="en-US" dirty="0">
                <a:solidFill>
                  <a:schemeClr val="dk1"/>
                </a:solidFill>
                <a:ea typeface="Calibri"/>
                <a:cs typeface="Calibri"/>
                <a:sym typeface="Calibri"/>
              </a:rPr>
              <a:t> - very simple model where a text is represented as the bag of its words, disregarding grammar and even word order but keeping count (frequency) of each word in the text. </a:t>
            </a: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lvl="0"/>
            <a:r>
              <a:rPr lang="en-US" b="1" dirty="0">
                <a:solidFill>
                  <a:srgbClr val="FF0000"/>
                </a:solidFill>
                <a:cs typeface="Calibri"/>
                <a:sym typeface="Calibri"/>
              </a:rPr>
              <a:t>n-gram</a:t>
            </a:r>
            <a:r>
              <a:rPr lang="en-US" dirty="0">
                <a:cs typeface="Calibri"/>
                <a:sym typeface="Calibri"/>
              </a:rPr>
              <a:t> - </a:t>
            </a:r>
            <a:r>
              <a:rPr lang="en-US" dirty="0">
                <a:ea typeface="Calibri"/>
                <a:cs typeface="Calibri"/>
                <a:sym typeface="Calibri"/>
              </a:rPr>
              <a:t>a sequence of n tokens (can be phonemes, syllables, letters, words or base pairs according to the application).</a:t>
            </a:r>
            <a:endParaRPr lang="en-US" dirty="0"/>
          </a:p>
          <a:p>
            <a:pPr lvl="0"/>
            <a:r>
              <a:rPr lang="en-US" dirty="0">
                <a:ea typeface="Calibri"/>
                <a:cs typeface="Calibri"/>
                <a:sym typeface="Calibri"/>
              </a:rPr>
              <a:t>The earliest NLP models were built on the concept of n-grams. </a:t>
            </a:r>
          </a:p>
        </p:txBody>
      </p:sp>
    </p:spTree>
    <p:extLst>
      <p:ext uri="{BB962C8B-B14F-4D97-AF65-F5344CB8AC3E}">
        <p14:creationId xmlns:p14="http://schemas.microsoft.com/office/powerpoint/2010/main" val="3708244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80215" y="96255"/>
            <a:ext cx="5582648" cy="1908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dirty="0">
                <a:solidFill>
                  <a:schemeClr val="dk1"/>
                </a:solidFill>
                <a:latin typeface="Calibri"/>
                <a:ea typeface="Calibri"/>
                <a:cs typeface="Calibri"/>
                <a:sym typeface="Calibri"/>
              </a:rPr>
              <a:t>Linear Regression</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simplest case - draw a straight line through data points.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Data is given as tuples (</a:t>
            </a:r>
            <a:r>
              <a:rPr lang="en-US" sz="1800" dirty="0" err="1">
                <a:solidFill>
                  <a:schemeClr val="dk1"/>
                </a:solidFill>
                <a:latin typeface="Calibri"/>
                <a:ea typeface="Calibri"/>
                <a:cs typeface="Calibri"/>
                <a:sym typeface="Calibri"/>
              </a:rPr>
              <a:t>x,y</a:t>
            </a:r>
            <a:r>
              <a:rPr lang="en-US" sz="1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want to draw line y = f(x) = ax + b,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where a &amp; b are numbers (a - slope, b – intercept).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more general case, “x” and “a” are vectors. </a:t>
            </a:r>
            <a:endParaRPr dirty="0"/>
          </a:p>
        </p:txBody>
      </p:sp>
      <p:pic>
        <p:nvPicPr>
          <p:cNvPr id="89" name="Google Shape;89;p1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014667" y="96255"/>
            <a:ext cx="4125866" cy="1799780"/>
          </a:xfrm>
          <a:prstGeom prst="rect">
            <a:avLst/>
          </a:prstGeom>
          <a:noFill/>
          <a:ln w="31750" cap="flat" cmpd="sng">
            <a:solidFill>
              <a:schemeClr val="accent6"/>
            </a:solidFill>
            <a:prstDash val="solid"/>
            <a:round/>
            <a:headEnd type="none" w="sm" len="sm"/>
            <a:tailEnd type="none" w="sm" len="sm"/>
          </a:ln>
        </p:spPr>
      </p:pic>
      <p:sp>
        <p:nvSpPr>
          <p:cNvPr id="90" name="Google Shape;90;p13"/>
          <p:cNvSpPr txBox="1"/>
          <p:nvPr/>
        </p:nvSpPr>
        <p:spPr>
          <a:xfrm>
            <a:off x="0" y="2498057"/>
            <a:ext cx="6557880"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Calculations for simple case:</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Method 1 – in Excel, pandas, and many libraries – use OLS functions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(OLS = Ordinary Least Squares).</a:t>
            </a:r>
            <a:endParaRPr/>
          </a:p>
          <a:p>
            <a:pPr marL="0" marR="0" lvl="0" indent="0" algn="l" rtl="0">
              <a:spcBef>
                <a:spcPts val="0"/>
              </a:spcBef>
              <a:spcAft>
                <a:spcPts val="0"/>
              </a:spcAft>
              <a:buNone/>
            </a:pPr>
            <a:endParaRPr sz="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Method 2 – do calculations yourself:</a:t>
            </a:r>
            <a:endParaRPr/>
          </a:p>
        </p:txBody>
      </p:sp>
      <p:pic>
        <p:nvPicPr>
          <p:cNvPr id="91" name="Google Shape;91;p13"/>
          <p:cNvPicPr preferRelativeResize="0"/>
          <p:nvPr/>
        </p:nvPicPr>
        <p:blipFill rotWithShape="1">
          <a:blip r:embed="rId4">
            <a:alphaModFix/>
          </a:blip>
          <a:srcRect/>
          <a:stretch/>
        </p:blipFill>
        <p:spPr>
          <a:xfrm>
            <a:off x="3027935" y="3917025"/>
            <a:ext cx="4279900" cy="1041400"/>
          </a:xfrm>
          <a:prstGeom prst="rect">
            <a:avLst/>
          </a:prstGeom>
          <a:noFill/>
          <a:ln>
            <a:noFill/>
          </a:ln>
        </p:spPr>
      </p:pic>
      <p:sp>
        <p:nvSpPr>
          <p:cNvPr id="92" name="Google Shape;92;p13"/>
          <p:cNvSpPr txBox="1"/>
          <p:nvPr/>
        </p:nvSpPr>
        <p:spPr>
          <a:xfrm>
            <a:off x="80215" y="5489907"/>
            <a:ext cx="9160038"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For more complex case – you can find minimum iteratively using gradient descent.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Or find “slope” by using inverse matrix (if possible - see Moore–Penrose pseudoinverse matrix):</a:t>
            </a:r>
            <a:endParaRPr sz="1800">
              <a:solidFill>
                <a:schemeClr val="dk1"/>
              </a:solidFill>
              <a:latin typeface="Calibri"/>
              <a:ea typeface="Calibri"/>
              <a:cs typeface="Calibri"/>
              <a:sym typeface="Calibri"/>
            </a:endParaRPr>
          </a:p>
        </p:txBody>
      </p:sp>
      <p:pic>
        <p:nvPicPr>
          <p:cNvPr id="93" name="Google Shape;93;p13"/>
          <p:cNvPicPr preferRelativeResize="0"/>
          <p:nvPr/>
        </p:nvPicPr>
        <p:blipFill rotWithShape="1">
          <a:blip r:embed="rId5">
            <a:alphaModFix/>
          </a:blip>
          <a:srcRect/>
          <a:stretch/>
        </p:blipFill>
        <p:spPr>
          <a:xfrm>
            <a:off x="2591136" y="6270957"/>
            <a:ext cx="2019300" cy="520700"/>
          </a:xfrm>
          <a:prstGeom prst="rect">
            <a:avLst/>
          </a:prstGeom>
          <a:noFill/>
          <a:ln>
            <a:noFill/>
          </a:ln>
        </p:spPr>
      </p:pic>
      <p:pic>
        <p:nvPicPr>
          <p:cNvPr id="94" name="Google Shape;94;p13"/>
          <p:cNvPicPr preferRelativeResize="0"/>
          <p:nvPr/>
        </p:nvPicPr>
        <p:blipFill rotWithShape="1">
          <a:blip r:embed="rId6">
            <a:alphaModFix/>
          </a:blip>
          <a:srcRect/>
          <a:stretch/>
        </p:blipFill>
        <p:spPr>
          <a:xfrm>
            <a:off x="9036533" y="3917025"/>
            <a:ext cx="2082133" cy="713595"/>
          </a:xfrm>
          <a:prstGeom prst="rect">
            <a:avLst/>
          </a:prstGeom>
          <a:noFill/>
          <a:ln>
            <a:noFill/>
          </a:ln>
        </p:spPr>
      </p:pic>
      <p:sp>
        <p:nvSpPr>
          <p:cNvPr id="95" name="Google Shape;95;p13"/>
          <p:cNvSpPr txBox="1"/>
          <p:nvPr/>
        </p:nvSpPr>
        <p:spPr>
          <a:xfrm>
            <a:off x="8373973" y="2245659"/>
            <a:ext cx="3272595" cy="17650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Always make sure that variation of (y-f) is much less than total variation of y. It is called  coefficient of determination R</a:t>
            </a:r>
            <a:r>
              <a:rPr lang="en-US" sz="1800" baseline="30000" dirty="0">
                <a:solidFill>
                  <a:schemeClr val="dk1"/>
                </a:solidFill>
                <a:latin typeface="Calibri"/>
                <a:ea typeface="Calibri"/>
                <a:cs typeface="Calibri"/>
                <a:sym typeface="Calibri"/>
              </a:rPr>
              <a:t>2</a:t>
            </a:r>
            <a:r>
              <a:rPr lang="en-US" sz="1800" dirty="0">
                <a:solidFill>
                  <a:schemeClr val="dk1"/>
                </a:solidFill>
                <a:latin typeface="Calibri"/>
                <a:ea typeface="Calibri"/>
                <a:cs typeface="Calibri"/>
                <a:sym typeface="Calibri"/>
              </a:rPr>
              <a:t> ("R squared”) and it should be close to 1 :</a:t>
            </a:r>
            <a:endParaRPr sz="1800" dirty="0">
              <a:solidFill>
                <a:schemeClr val="dk1"/>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73220C98-1839-184D-B206-27B7827780C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319600" y="1050362"/>
            <a:ext cx="2414182" cy="1597384"/>
          </a:xfrm>
          <a:prstGeom prst="rect">
            <a:avLst/>
          </a:prstGeom>
        </p:spPr>
      </p:pic>
      <p:pic>
        <p:nvPicPr>
          <p:cNvPr id="4" name="Picture 3">
            <a:extLst>
              <a:ext uri="{FF2B5EF4-FFF2-40B4-BE49-F238E27FC236}">
                <a16:creationId xmlns:a16="http://schemas.microsoft.com/office/drawing/2014/main" id="{5351C350-0C02-A949-B84B-7C48AB2D541F}"/>
              </a:ext>
            </a:extLst>
          </p:cNvPr>
          <p:cNvPicPr>
            <a:picLocks noChangeAspect="1"/>
          </p:cNvPicPr>
          <p:nvPr/>
        </p:nvPicPr>
        <p:blipFill>
          <a:blip r:embed="rId8"/>
          <a:stretch>
            <a:fillRect/>
          </a:stretch>
        </p:blipFill>
        <p:spPr>
          <a:xfrm>
            <a:off x="270633" y="4128009"/>
            <a:ext cx="2514600" cy="622300"/>
          </a:xfrm>
          <a:prstGeom prst="rect">
            <a:avLst/>
          </a:prstGeom>
        </p:spPr>
      </p:pic>
      <p:pic>
        <p:nvPicPr>
          <p:cNvPr id="2" name="Picture 1">
            <a:extLst>
              <a:ext uri="{FF2B5EF4-FFF2-40B4-BE49-F238E27FC236}">
                <a16:creationId xmlns:a16="http://schemas.microsoft.com/office/drawing/2014/main" id="{02C01736-6949-FF42-9BA1-047DB6BED85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107732" y="4772177"/>
            <a:ext cx="3044907" cy="543255"/>
          </a:xfrm>
          <a:prstGeom prst="rect">
            <a:avLst/>
          </a:prstGeom>
        </p:spPr>
      </p:pic>
    </p:spTree>
    <p:extLst>
      <p:ext uri="{BB962C8B-B14F-4D97-AF65-F5344CB8AC3E}">
        <p14:creationId xmlns:p14="http://schemas.microsoft.com/office/powerpoint/2010/main" val="26647932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p:nvPr/>
        </p:nvSpPr>
        <p:spPr>
          <a:xfrm>
            <a:off x="336885" y="160421"/>
            <a:ext cx="10288674" cy="20928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Stemming &amp; Lemmatization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process of reducing inflected (or derived) words to their word stem, base or root form</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“lemma” = the base or dictionary form of a word</a:t>
            </a:r>
            <a:endParaRPr/>
          </a:p>
          <a:p>
            <a:pPr marL="0" marR="0" lvl="0" indent="0" algn="l" rtl="0">
              <a:spcBef>
                <a:spcPts val="0"/>
              </a:spcBef>
              <a:spcAft>
                <a:spcPts val="0"/>
              </a:spcAft>
              <a:buNone/>
            </a:pPr>
            <a:r>
              <a:rPr lang="en-US" sz="1100">
                <a:solidFill>
                  <a:srgbClr val="00B0F0"/>
                </a:solidFill>
                <a:latin typeface="Calibri"/>
                <a:ea typeface="Calibri"/>
                <a:cs typeface="Calibri"/>
                <a:sym typeface="Calibri"/>
              </a:rPr>
              <a:t>Example of data preparation:</a:t>
            </a:r>
            <a:endParaRPr/>
          </a:p>
          <a:p>
            <a:pPr marL="0" marR="0" lvl="0" indent="0" algn="l" rtl="0">
              <a:spcBef>
                <a:spcPts val="0"/>
              </a:spcBef>
              <a:spcAft>
                <a:spcPts val="0"/>
              </a:spcAft>
              <a:buNone/>
            </a:pPr>
            <a:r>
              <a:rPr lang="en-US" sz="1100">
                <a:solidFill>
                  <a:srgbClr val="00B0F0"/>
                </a:solidFill>
                <a:latin typeface="Calibri"/>
                <a:ea typeface="Calibri"/>
                <a:cs typeface="Calibri"/>
                <a:sym typeface="Calibri"/>
              </a:rPr>
              <a:t>  1. </a:t>
            </a:r>
            <a:r>
              <a:rPr lang="en-US" sz="1100" b="1">
                <a:solidFill>
                  <a:srgbClr val="FF0000"/>
                </a:solidFill>
                <a:latin typeface="Calibri"/>
                <a:ea typeface="Calibri"/>
                <a:cs typeface="Calibri"/>
                <a:sym typeface="Calibri"/>
              </a:rPr>
              <a:t>Stop word removal</a:t>
            </a:r>
            <a:r>
              <a:rPr lang="en-US" sz="1100">
                <a:solidFill>
                  <a:srgbClr val="00B0F0"/>
                </a:solidFill>
                <a:latin typeface="Calibri"/>
                <a:ea typeface="Calibri"/>
                <a:cs typeface="Calibri"/>
                <a:sym typeface="Calibri"/>
              </a:rPr>
              <a:t>: Certain words like "and," "the," and "of," are very common in all English sentences and are not very meaningful in deciding spam/nonspam status, so these words have been removed from the emails.</a:t>
            </a:r>
            <a:endParaRPr/>
          </a:p>
          <a:p>
            <a:pPr marL="0" marR="0" lvl="0" indent="0" algn="l" rtl="0">
              <a:spcBef>
                <a:spcPts val="0"/>
              </a:spcBef>
              <a:spcAft>
                <a:spcPts val="0"/>
              </a:spcAft>
              <a:buNone/>
            </a:pPr>
            <a:r>
              <a:rPr lang="en-US" sz="1100">
                <a:solidFill>
                  <a:srgbClr val="00B0F0"/>
                </a:solidFill>
                <a:latin typeface="Calibri"/>
                <a:ea typeface="Calibri"/>
                <a:cs typeface="Calibri"/>
                <a:sym typeface="Calibri"/>
              </a:rPr>
              <a:t>  2. </a:t>
            </a:r>
            <a:r>
              <a:rPr lang="en-US" sz="1100" b="1">
                <a:solidFill>
                  <a:srgbClr val="FF0000"/>
                </a:solidFill>
                <a:latin typeface="Calibri"/>
                <a:ea typeface="Calibri"/>
                <a:cs typeface="Calibri"/>
                <a:sym typeface="Calibri"/>
              </a:rPr>
              <a:t>Lemmatization</a:t>
            </a:r>
            <a:r>
              <a:rPr lang="en-US" sz="1100">
                <a:solidFill>
                  <a:srgbClr val="00B0F0"/>
                </a:solidFill>
                <a:latin typeface="Calibri"/>
                <a:ea typeface="Calibri"/>
                <a:cs typeface="Calibri"/>
                <a:sym typeface="Calibri"/>
              </a:rPr>
              <a:t>: Words that have the same meaning but different endings have been adjusted so that they all have the same form. For example, "include", "includes," and "included," would all be represented as "include." All words in the email body have also been converted to lower case.</a:t>
            </a:r>
            <a:br>
              <a:rPr lang="en-US" sz="1100">
                <a:solidFill>
                  <a:srgbClr val="00B0F0"/>
                </a:solidFill>
                <a:latin typeface="Calibri"/>
                <a:ea typeface="Calibri"/>
                <a:cs typeface="Calibri"/>
                <a:sym typeface="Calibri"/>
              </a:rPr>
            </a:br>
            <a:r>
              <a:rPr lang="en-US" sz="1100">
                <a:solidFill>
                  <a:srgbClr val="00B0F0"/>
                </a:solidFill>
                <a:latin typeface="Calibri"/>
                <a:ea typeface="Calibri"/>
                <a:cs typeface="Calibri"/>
                <a:sym typeface="Calibri"/>
              </a:rPr>
              <a:t> 3. </a:t>
            </a:r>
            <a:r>
              <a:rPr lang="en-US" sz="1100" b="1">
                <a:solidFill>
                  <a:srgbClr val="FF0000"/>
                </a:solidFill>
                <a:latin typeface="Calibri"/>
                <a:ea typeface="Calibri"/>
                <a:cs typeface="Calibri"/>
                <a:sym typeface="Calibri"/>
              </a:rPr>
              <a:t>Removal of non-words</a:t>
            </a:r>
            <a:r>
              <a:rPr lang="en-US" sz="1100">
                <a:solidFill>
                  <a:srgbClr val="00B0F0"/>
                </a:solidFill>
                <a:latin typeface="Calibri"/>
                <a:ea typeface="Calibri"/>
                <a:cs typeface="Calibri"/>
                <a:sym typeface="Calibri"/>
              </a:rPr>
              <a:t>: Numbers and punctuation have both been removed. All white spaces (tabs, newlines, spaces) have all been trimmed to a single space character.</a:t>
            </a:r>
            <a:endParaRPr sz="1100">
              <a:solidFill>
                <a:srgbClr val="00B0F0"/>
              </a:solidFill>
              <a:latin typeface="Calibri"/>
              <a:ea typeface="Calibri"/>
              <a:cs typeface="Calibri"/>
              <a:sym typeface="Calibri"/>
            </a:endParaRPr>
          </a:p>
        </p:txBody>
      </p:sp>
      <p:sp>
        <p:nvSpPr>
          <p:cNvPr id="176" name="Google Shape;176;p29"/>
          <p:cNvSpPr txBox="1"/>
          <p:nvPr/>
        </p:nvSpPr>
        <p:spPr>
          <a:xfrm>
            <a:off x="0" y="2431993"/>
            <a:ext cx="3934173"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rgbClr val="0070C0"/>
                </a:solidFill>
                <a:latin typeface="Consolas"/>
                <a:ea typeface="Consolas"/>
                <a:cs typeface="Consolas"/>
                <a:sym typeface="Consolas"/>
              </a:rPr>
              <a:t> import </a:t>
            </a:r>
            <a:r>
              <a:rPr lang="en-US" sz="1200" dirty="0" err="1">
                <a:solidFill>
                  <a:srgbClr val="0070C0"/>
                </a:solidFill>
                <a:latin typeface="Consolas"/>
                <a:ea typeface="Consolas"/>
                <a:cs typeface="Consolas"/>
                <a:sym typeface="Consolas"/>
              </a:rPr>
              <a:t>nltk</a:t>
            </a:r>
            <a:endParaRPr sz="12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200" dirty="0">
                <a:solidFill>
                  <a:srgbClr val="0070C0"/>
                </a:solidFill>
                <a:latin typeface="Consolas"/>
                <a:ea typeface="Consolas"/>
                <a:cs typeface="Consolas"/>
                <a:sym typeface="Consolas"/>
              </a:rPr>
              <a:t> </a:t>
            </a:r>
            <a:r>
              <a:rPr lang="en-US" sz="1200" dirty="0" err="1">
                <a:solidFill>
                  <a:srgbClr val="0070C0"/>
                </a:solidFill>
                <a:latin typeface="Consolas"/>
                <a:ea typeface="Consolas"/>
                <a:cs typeface="Consolas"/>
                <a:sym typeface="Consolas"/>
              </a:rPr>
              <a:t>ps</a:t>
            </a:r>
            <a:r>
              <a:rPr lang="en-US" sz="1200" dirty="0">
                <a:solidFill>
                  <a:srgbClr val="0070C0"/>
                </a:solidFill>
                <a:latin typeface="Consolas"/>
                <a:ea typeface="Consolas"/>
                <a:cs typeface="Consolas"/>
                <a:sym typeface="Consolas"/>
              </a:rPr>
              <a:t> = </a:t>
            </a:r>
            <a:r>
              <a:rPr lang="en-US" sz="1200" dirty="0" err="1">
                <a:solidFill>
                  <a:srgbClr val="0070C0"/>
                </a:solidFill>
                <a:latin typeface="Consolas"/>
                <a:ea typeface="Consolas"/>
                <a:cs typeface="Consolas"/>
                <a:sym typeface="Consolas"/>
              </a:rPr>
              <a:t>nltk.stemmer.PorterStemmer</a:t>
            </a:r>
            <a:r>
              <a:rPr lang="en-US" sz="12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r>
              <a:rPr lang="en-US" sz="1200" dirty="0">
                <a:solidFill>
                  <a:srgbClr val="0070C0"/>
                </a:solidFill>
                <a:latin typeface="Consolas"/>
                <a:ea typeface="Consolas"/>
                <a:cs typeface="Consolas"/>
                <a:sym typeface="Consolas"/>
              </a:rPr>
              <a:t> print </a:t>
            </a:r>
            <a:r>
              <a:rPr lang="en-US" sz="1200" dirty="0" err="1">
                <a:solidFill>
                  <a:srgbClr val="0070C0"/>
                </a:solidFill>
                <a:latin typeface="Consolas"/>
                <a:ea typeface="Consolas"/>
                <a:cs typeface="Consolas"/>
                <a:sym typeface="Consolas"/>
              </a:rPr>
              <a:t>ps.stem</a:t>
            </a:r>
            <a:r>
              <a:rPr lang="en-US" sz="1200" dirty="0">
                <a:solidFill>
                  <a:srgbClr val="0070C0"/>
                </a:solidFill>
                <a:latin typeface="Consolas"/>
                <a:ea typeface="Consolas"/>
                <a:cs typeface="Consolas"/>
                <a:sym typeface="Consolas"/>
              </a:rPr>
              <a:t>('grows') # 'grow'</a:t>
            </a:r>
            <a:endParaRPr dirty="0"/>
          </a:p>
          <a:p>
            <a:pPr marL="0" marR="0" lvl="0" indent="0" algn="l" rtl="0">
              <a:spcBef>
                <a:spcPts val="0"/>
              </a:spcBef>
              <a:spcAft>
                <a:spcPts val="0"/>
              </a:spcAft>
              <a:buNone/>
            </a:pPr>
            <a:r>
              <a:rPr lang="en-US" sz="1200" dirty="0">
                <a:solidFill>
                  <a:srgbClr val="0070C0"/>
                </a:solidFill>
                <a:latin typeface="Consolas"/>
                <a:ea typeface="Consolas"/>
                <a:cs typeface="Consolas"/>
                <a:sym typeface="Consolas"/>
              </a:rPr>
              <a:t> print </a:t>
            </a:r>
            <a:r>
              <a:rPr lang="en-US" sz="1200" dirty="0" err="1">
                <a:solidFill>
                  <a:srgbClr val="0070C0"/>
                </a:solidFill>
                <a:latin typeface="Consolas"/>
                <a:ea typeface="Consolas"/>
                <a:cs typeface="Consolas"/>
                <a:sym typeface="Consolas"/>
              </a:rPr>
              <a:t>ps.stem</a:t>
            </a:r>
            <a:r>
              <a:rPr lang="en-US" sz="1200" dirty="0">
                <a:solidFill>
                  <a:srgbClr val="0070C0"/>
                </a:solidFill>
                <a:latin typeface="Consolas"/>
                <a:ea typeface="Consolas"/>
                <a:cs typeface="Consolas"/>
                <a:sym typeface="Consolas"/>
              </a:rPr>
              <a:t>('leaves') # '</a:t>
            </a:r>
            <a:r>
              <a:rPr lang="en-US" sz="1200" dirty="0" err="1">
                <a:solidFill>
                  <a:srgbClr val="0070C0"/>
                </a:solidFill>
                <a:latin typeface="Consolas"/>
                <a:ea typeface="Consolas"/>
                <a:cs typeface="Consolas"/>
                <a:sym typeface="Consolas"/>
              </a:rPr>
              <a:t>leav</a:t>
            </a:r>
            <a:r>
              <a:rPr lang="en-US" sz="12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r>
              <a:rPr lang="en-US" sz="1200" dirty="0">
                <a:solidFill>
                  <a:srgbClr val="0070C0"/>
                </a:solidFill>
                <a:latin typeface="Consolas"/>
                <a:ea typeface="Consolas"/>
                <a:cs typeface="Consolas"/>
                <a:sym typeface="Consolas"/>
              </a:rPr>
              <a:t> print </a:t>
            </a:r>
            <a:r>
              <a:rPr lang="en-US" sz="1200" dirty="0" err="1">
                <a:solidFill>
                  <a:srgbClr val="0070C0"/>
                </a:solidFill>
                <a:latin typeface="Consolas"/>
                <a:ea typeface="Consolas"/>
                <a:cs typeface="Consolas"/>
                <a:sym typeface="Consolas"/>
              </a:rPr>
              <a:t>ps.stem</a:t>
            </a:r>
            <a:r>
              <a:rPr lang="en-US" sz="1200" dirty="0">
                <a:solidFill>
                  <a:srgbClr val="0070C0"/>
                </a:solidFill>
                <a:latin typeface="Consolas"/>
                <a:ea typeface="Consolas"/>
                <a:cs typeface="Consolas"/>
                <a:sym typeface="Consolas"/>
              </a:rPr>
              <a:t>('fairly') # '</a:t>
            </a:r>
            <a:r>
              <a:rPr lang="en-US" sz="1200" dirty="0" err="1">
                <a:solidFill>
                  <a:srgbClr val="0070C0"/>
                </a:solidFill>
                <a:latin typeface="Consolas"/>
                <a:ea typeface="Consolas"/>
                <a:cs typeface="Consolas"/>
                <a:sym typeface="Consolas"/>
              </a:rPr>
              <a:t>fairli</a:t>
            </a:r>
            <a:r>
              <a:rPr lang="en-US" sz="12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endParaRPr sz="1200" dirty="0">
              <a:solidFill>
                <a:srgbClr val="0070C0"/>
              </a:solidFill>
              <a:latin typeface="Consolas"/>
              <a:ea typeface="Consolas"/>
              <a:cs typeface="Consolas"/>
              <a:sym typeface="Consolas"/>
            </a:endParaRPr>
          </a:p>
          <a:p>
            <a:pPr marL="0" marR="0" lvl="0" indent="0" algn="l" rtl="0">
              <a:spcBef>
                <a:spcPts val="0"/>
              </a:spcBef>
              <a:spcAft>
                <a:spcPts val="0"/>
              </a:spcAft>
              <a:buNone/>
            </a:pPr>
            <a:endParaRPr sz="12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200" dirty="0">
                <a:solidFill>
                  <a:srgbClr val="0070C0"/>
                </a:solidFill>
                <a:latin typeface="Consolas"/>
                <a:ea typeface="Consolas"/>
                <a:cs typeface="Consolas"/>
                <a:sym typeface="Consolas"/>
              </a:rPr>
              <a:t> import </a:t>
            </a:r>
            <a:r>
              <a:rPr lang="en-US" sz="1200" dirty="0" err="1">
                <a:solidFill>
                  <a:srgbClr val="0070C0"/>
                </a:solidFill>
                <a:latin typeface="Consolas"/>
                <a:ea typeface="Consolas"/>
                <a:cs typeface="Consolas"/>
                <a:sym typeface="Consolas"/>
              </a:rPr>
              <a:t>nltk</a:t>
            </a:r>
            <a:endParaRPr sz="12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200" dirty="0">
                <a:solidFill>
                  <a:srgbClr val="0070C0"/>
                </a:solidFill>
                <a:latin typeface="Consolas"/>
                <a:ea typeface="Consolas"/>
                <a:cs typeface="Consolas"/>
                <a:sym typeface="Consolas"/>
              </a:rPr>
              <a:t> </a:t>
            </a:r>
            <a:r>
              <a:rPr lang="en-US" sz="1200" dirty="0" err="1">
                <a:solidFill>
                  <a:srgbClr val="0070C0"/>
                </a:solidFill>
                <a:latin typeface="Consolas"/>
                <a:ea typeface="Consolas"/>
                <a:cs typeface="Consolas"/>
                <a:sym typeface="Consolas"/>
              </a:rPr>
              <a:t>sno</a:t>
            </a:r>
            <a:r>
              <a:rPr lang="en-US" sz="1200" dirty="0">
                <a:solidFill>
                  <a:srgbClr val="0070C0"/>
                </a:solidFill>
                <a:latin typeface="Consolas"/>
                <a:ea typeface="Consolas"/>
                <a:cs typeface="Consolas"/>
                <a:sym typeface="Consolas"/>
              </a:rPr>
              <a:t> = </a:t>
            </a:r>
            <a:r>
              <a:rPr lang="en-US" sz="1200" dirty="0" err="1">
                <a:solidFill>
                  <a:srgbClr val="0070C0"/>
                </a:solidFill>
                <a:latin typeface="Consolas"/>
                <a:ea typeface="Consolas"/>
                <a:cs typeface="Consolas"/>
                <a:sym typeface="Consolas"/>
              </a:rPr>
              <a:t>nltk.stem.SnowballStemmer</a:t>
            </a:r>
            <a:r>
              <a:rPr lang="en-US" sz="1200" dirty="0">
                <a:solidFill>
                  <a:srgbClr val="0070C0"/>
                </a:solidFill>
                <a:latin typeface="Consolas"/>
                <a:ea typeface="Consolas"/>
                <a:cs typeface="Consolas"/>
                <a:sym typeface="Consolas"/>
              </a:rPr>
              <a:t>('</a:t>
            </a:r>
            <a:r>
              <a:rPr lang="en-US" sz="1200" dirty="0" err="1">
                <a:solidFill>
                  <a:srgbClr val="0070C0"/>
                </a:solidFill>
                <a:latin typeface="Consolas"/>
                <a:ea typeface="Consolas"/>
                <a:cs typeface="Consolas"/>
                <a:sym typeface="Consolas"/>
              </a:rPr>
              <a:t>english</a:t>
            </a:r>
            <a:r>
              <a:rPr lang="en-US" sz="12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r>
              <a:rPr lang="en-US" sz="1200" dirty="0">
                <a:solidFill>
                  <a:srgbClr val="0070C0"/>
                </a:solidFill>
                <a:latin typeface="Consolas"/>
                <a:ea typeface="Consolas"/>
                <a:cs typeface="Consolas"/>
                <a:sym typeface="Consolas"/>
              </a:rPr>
              <a:t> print </a:t>
            </a:r>
            <a:r>
              <a:rPr lang="en-US" sz="1200" dirty="0" err="1">
                <a:solidFill>
                  <a:srgbClr val="0070C0"/>
                </a:solidFill>
                <a:latin typeface="Consolas"/>
                <a:ea typeface="Consolas"/>
                <a:cs typeface="Consolas"/>
                <a:sym typeface="Consolas"/>
              </a:rPr>
              <a:t>sno.stem</a:t>
            </a:r>
            <a:r>
              <a:rPr lang="en-US" sz="1200" dirty="0">
                <a:solidFill>
                  <a:srgbClr val="0070C0"/>
                </a:solidFill>
                <a:latin typeface="Consolas"/>
                <a:ea typeface="Consolas"/>
                <a:cs typeface="Consolas"/>
                <a:sym typeface="Consolas"/>
              </a:rPr>
              <a:t>('grows') # 'grow'</a:t>
            </a:r>
            <a:endParaRPr dirty="0"/>
          </a:p>
          <a:p>
            <a:pPr marL="0" marR="0" lvl="0" indent="0" algn="l" rtl="0">
              <a:spcBef>
                <a:spcPts val="0"/>
              </a:spcBef>
              <a:spcAft>
                <a:spcPts val="0"/>
              </a:spcAft>
              <a:buNone/>
            </a:pPr>
            <a:r>
              <a:rPr lang="en-US" sz="1200" dirty="0">
                <a:solidFill>
                  <a:srgbClr val="0070C0"/>
                </a:solidFill>
                <a:latin typeface="Consolas"/>
                <a:ea typeface="Consolas"/>
                <a:cs typeface="Consolas"/>
                <a:sym typeface="Consolas"/>
              </a:rPr>
              <a:t> print </a:t>
            </a:r>
            <a:r>
              <a:rPr lang="en-US" sz="1200" dirty="0" err="1">
                <a:solidFill>
                  <a:srgbClr val="0070C0"/>
                </a:solidFill>
                <a:latin typeface="Consolas"/>
                <a:ea typeface="Consolas"/>
                <a:cs typeface="Consolas"/>
                <a:sym typeface="Consolas"/>
              </a:rPr>
              <a:t>sno.stem</a:t>
            </a:r>
            <a:r>
              <a:rPr lang="en-US" sz="1200" dirty="0">
                <a:solidFill>
                  <a:srgbClr val="0070C0"/>
                </a:solidFill>
                <a:latin typeface="Consolas"/>
                <a:ea typeface="Consolas"/>
                <a:cs typeface="Consolas"/>
                <a:sym typeface="Consolas"/>
              </a:rPr>
              <a:t>('leaves') # '</a:t>
            </a:r>
            <a:r>
              <a:rPr lang="en-US" sz="1200" dirty="0" err="1">
                <a:solidFill>
                  <a:srgbClr val="0070C0"/>
                </a:solidFill>
                <a:latin typeface="Consolas"/>
                <a:ea typeface="Consolas"/>
                <a:cs typeface="Consolas"/>
                <a:sym typeface="Consolas"/>
              </a:rPr>
              <a:t>leav</a:t>
            </a:r>
            <a:r>
              <a:rPr lang="en-US" sz="12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r>
              <a:rPr lang="en-US" sz="1200" dirty="0">
                <a:solidFill>
                  <a:srgbClr val="0070C0"/>
                </a:solidFill>
                <a:latin typeface="Consolas"/>
                <a:ea typeface="Consolas"/>
                <a:cs typeface="Consolas"/>
                <a:sym typeface="Consolas"/>
              </a:rPr>
              <a:t> print </a:t>
            </a:r>
            <a:r>
              <a:rPr lang="en-US" sz="1200" dirty="0" err="1">
                <a:solidFill>
                  <a:srgbClr val="0070C0"/>
                </a:solidFill>
                <a:latin typeface="Consolas"/>
                <a:ea typeface="Consolas"/>
                <a:cs typeface="Consolas"/>
                <a:sym typeface="Consolas"/>
              </a:rPr>
              <a:t>sno.stem</a:t>
            </a:r>
            <a:r>
              <a:rPr lang="en-US" sz="1200" dirty="0">
                <a:solidFill>
                  <a:srgbClr val="0070C0"/>
                </a:solidFill>
                <a:latin typeface="Consolas"/>
                <a:ea typeface="Consolas"/>
                <a:cs typeface="Consolas"/>
                <a:sym typeface="Consolas"/>
              </a:rPr>
              <a:t>('fairly') # 'fair'</a:t>
            </a:r>
            <a:endParaRPr sz="1200" dirty="0">
              <a:solidFill>
                <a:srgbClr val="0070C0"/>
              </a:solidFill>
              <a:latin typeface="Consolas"/>
              <a:ea typeface="Consolas"/>
              <a:cs typeface="Consolas"/>
              <a:sym typeface="Consolas"/>
            </a:endParaRPr>
          </a:p>
        </p:txBody>
      </p:sp>
      <p:sp>
        <p:nvSpPr>
          <p:cNvPr id="177" name="Google Shape;177;p29"/>
          <p:cNvSpPr txBox="1"/>
          <p:nvPr/>
        </p:nvSpPr>
        <p:spPr>
          <a:xfrm>
            <a:off x="7481104" y="5225325"/>
            <a:ext cx="4710896"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70C0"/>
                </a:solidFill>
                <a:latin typeface="Consolas"/>
                <a:ea typeface="Consolas"/>
                <a:cs typeface="Consolas"/>
                <a:sym typeface="Consolas"/>
              </a:rPr>
              <a:t>import nltk</a:t>
            </a:r>
            <a:endParaRPr sz="120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nltk.download('wordnet')</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from nltk.stem.wordnet import WordNetLemmatizer</a:t>
            </a:r>
            <a:endParaRPr sz="120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lmtzr = WordNetLemmatizer()</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print lmtzr.lemmatize('cars') # 'car'</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print lmtzr.lemmatize('feet') # 'foot'</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print lmtzr.lemmatize('people') # 'people'</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print lmtzr.lemmatize('fantasized','v') # 'fantasize'</a:t>
            </a:r>
            <a:endParaRPr/>
          </a:p>
        </p:txBody>
      </p:sp>
      <p:sp>
        <p:nvSpPr>
          <p:cNvPr id="178" name="Google Shape;178;p29"/>
          <p:cNvSpPr txBox="1"/>
          <p:nvPr/>
        </p:nvSpPr>
        <p:spPr>
          <a:xfrm>
            <a:off x="6589229" y="2616659"/>
            <a:ext cx="5069371" cy="19389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70C0"/>
                </a:solidFill>
                <a:latin typeface="Consolas"/>
                <a:ea typeface="Consolas"/>
                <a:cs typeface="Consolas"/>
                <a:sym typeface="Consolas"/>
              </a:rPr>
              <a:t># you need to tokenize before running through a stemmer</a:t>
            </a:r>
            <a:endParaRPr/>
          </a:p>
          <a:p>
            <a:pPr marL="0" marR="0" lvl="0" indent="0" algn="l" rtl="0">
              <a:spcBef>
                <a:spcPts val="0"/>
              </a:spcBef>
              <a:spcAft>
                <a:spcPts val="0"/>
              </a:spcAft>
              <a:buNone/>
            </a:pPr>
            <a:endParaRPr sz="120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 from nltk import word_tokenize </a:t>
            </a:r>
            <a:endParaRPr sz="120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 from nltk.stem import WordNetLemmatizer</a:t>
            </a:r>
            <a:endParaRPr sz="120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 wnl = WordNetLemmatizer()</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 ss = "the woman's going home"</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 aa = []</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 for token in word_tokenize(ss) :</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   aa.append(wnl.lemmatize(token))</a:t>
            </a:r>
            <a:endParaRPr sz="120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 print aa # ['the', 'woman', "'s", 'going', 'home']</a:t>
            </a:r>
            <a:endParaRPr/>
          </a:p>
        </p:txBody>
      </p:sp>
      <p:sp>
        <p:nvSpPr>
          <p:cNvPr id="179" name="Google Shape;179;p29"/>
          <p:cNvSpPr txBox="1"/>
          <p:nvPr/>
        </p:nvSpPr>
        <p:spPr>
          <a:xfrm>
            <a:off x="1223682" y="4919008"/>
            <a:ext cx="5096435" cy="19389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rgbClr val="0070C0"/>
                </a:solidFill>
                <a:latin typeface="Consolas"/>
                <a:ea typeface="Consolas"/>
                <a:cs typeface="Consolas"/>
                <a:sym typeface="Consolas"/>
              </a:rPr>
              <a:t>#</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 how to modify stemming</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from nltk.stem import snowball</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stemmer = snowball.EnglishStemmer()</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stemmer.stem('thee') # u'thee'</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print dir(stemmer) # . . . </a:t>
            </a:r>
            <a:endParaRPr sz="120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print stemmer._EnglishStemmer__special_words # { . . . }</a:t>
            </a:r>
            <a:endParaRPr sz="120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stemmer._EnglishStemmer__special_words['thee'] = 'thou'</a:t>
            </a:r>
            <a:endParaRPr/>
          </a:p>
          <a:p>
            <a:pPr marL="0" marR="0" lvl="0" indent="0" algn="l" rtl="0">
              <a:spcBef>
                <a:spcPts val="0"/>
              </a:spcBef>
              <a:spcAft>
                <a:spcPts val="0"/>
              </a:spcAft>
              <a:buNone/>
            </a:pPr>
            <a:r>
              <a:rPr lang="en-US" sz="1200">
                <a:solidFill>
                  <a:srgbClr val="0070C0"/>
                </a:solidFill>
                <a:latin typeface="Consolas"/>
                <a:ea typeface="Consolas"/>
                <a:cs typeface="Consolas"/>
                <a:sym typeface="Consolas"/>
              </a:rPr>
              <a:t>print stemmer.stem('thee') # 'thou'</a:t>
            </a:r>
            <a:endParaRPr/>
          </a:p>
        </p:txBody>
      </p:sp>
    </p:spTree>
    <p:extLst>
      <p:ext uri="{BB962C8B-B14F-4D97-AF65-F5344CB8AC3E}">
        <p14:creationId xmlns:p14="http://schemas.microsoft.com/office/powerpoint/2010/main" val="2369741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p:nvPr/>
        </p:nvSpPr>
        <p:spPr>
          <a:xfrm>
            <a:off x="2" y="160420"/>
            <a:ext cx="3267634" cy="12230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Sentiment Analysis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analyze texts to find out</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how people feel about a topic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(positive/negative/neutral).</a:t>
            </a:r>
            <a:endParaRPr dirty="0"/>
          </a:p>
        </p:txBody>
      </p:sp>
      <p:sp>
        <p:nvSpPr>
          <p:cNvPr id="165" name="Google Shape;165;p28"/>
          <p:cNvSpPr txBox="1"/>
          <p:nvPr/>
        </p:nvSpPr>
        <p:spPr>
          <a:xfrm>
            <a:off x="4663278" y="520423"/>
            <a:ext cx="4964320"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import </a:t>
            </a:r>
            <a:r>
              <a:rPr lang="en-US" sz="900" dirty="0" err="1">
                <a:solidFill>
                  <a:srgbClr val="0070C0"/>
                </a:solidFill>
                <a:latin typeface="Consolas"/>
                <a:ea typeface="Consolas"/>
                <a:cs typeface="Consolas"/>
                <a:sym typeface="Consolas"/>
              </a:rPr>
              <a:t>nltk</a:t>
            </a: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from </a:t>
            </a:r>
            <a:r>
              <a:rPr lang="en-US" sz="900" dirty="0" err="1">
                <a:solidFill>
                  <a:srgbClr val="0070C0"/>
                </a:solidFill>
                <a:latin typeface="Consolas"/>
                <a:ea typeface="Consolas"/>
                <a:cs typeface="Consolas"/>
                <a:sym typeface="Consolas"/>
              </a:rPr>
              <a:t>nltk.tokenize</a:t>
            </a:r>
            <a:r>
              <a:rPr lang="en-US" sz="900" dirty="0">
                <a:solidFill>
                  <a:srgbClr val="0070C0"/>
                </a:solidFill>
                <a:latin typeface="Consolas"/>
                <a:ea typeface="Consolas"/>
                <a:cs typeface="Consolas"/>
                <a:sym typeface="Consolas"/>
              </a:rPr>
              <a:t> import </a:t>
            </a:r>
            <a:r>
              <a:rPr lang="en-US" sz="900" dirty="0" err="1">
                <a:solidFill>
                  <a:srgbClr val="0070C0"/>
                </a:solidFill>
                <a:latin typeface="Consolas"/>
                <a:ea typeface="Consolas"/>
                <a:cs typeface="Consolas"/>
                <a:sym typeface="Consolas"/>
              </a:rPr>
              <a:t>word_tokenize</a:t>
            </a: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from </a:t>
            </a:r>
            <a:r>
              <a:rPr lang="en-US" sz="900" dirty="0" err="1">
                <a:solidFill>
                  <a:srgbClr val="0070C0"/>
                </a:solidFill>
                <a:latin typeface="Consolas"/>
                <a:ea typeface="Consolas"/>
                <a:cs typeface="Consolas"/>
                <a:sym typeface="Consolas"/>
              </a:rPr>
              <a:t>nltk.sentiment.util</a:t>
            </a:r>
            <a:r>
              <a:rPr lang="en-US" sz="900" dirty="0">
                <a:solidFill>
                  <a:srgbClr val="0070C0"/>
                </a:solidFill>
                <a:latin typeface="Consolas"/>
                <a:ea typeface="Consolas"/>
                <a:cs typeface="Consolas"/>
                <a:sym typeface="Consolas"/>
              </a:rPr>
              <a:t> import *</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from </a:t>
            </a:r>
            <a:r>
              <a:rPr lang="en-US" sz="900" dirty="0" err="1">
                <a:solidFill>
                  <a:srgbClr val="0070C0"/>
                </a:solidFill>
                <a:latin typeface="Consolas"/>
                <a:ea typeface="Consolas"/>
                <a:cs typeface="Consolas"/>
                <a:sym typeface="Consolas"/>
              </a:rPr>
              <a:t>nltk.sentiment.vader</a:t>
            </a:r>
            <a:r>
              <a:rPr lang="en-US" sz="900" dirty="0">
                <a:solidFill>
                  <a:srgbClr val="0070C0"/>
                </a:solidFill>
                <a:latin typeface="Consolas"/>
                <a:ea typeface="Consolas"/>
                <a:cs typeface="Consolas"/>
                <a:sym typeface="Consolas"/>
              </a:rPr>
              <a:t> import </a:t>
            </a:r>
            <a:r>
              <a:rPr lang="en-US" sz="900" dirty="0" err="1">
                <a:solidFill>
                  <a:srgbClr val="0070C0"/>
                </a:solidFill>
                <a:latin typeface="Consolas"/>
                <a:ea typeface="Consolas"/>
                <a:cs typeface="Consolas"/>
                <a:sym typeface="Consolas"/>
              </a:rPr>
              <a:t>SentimentIntensityAnalyzer</a:t>
            </a:r>
            <a:r>
              <a:rPr lang="en-US" sz="900" dirty="0">
                <a:solidFill>
                  <a:srgbClr val="0070C0"/>
                </a:solidFill>
                <a:latin typeface="Consolas"/>
                <a:ea typeface="Consolas"/>
                <a:cs typeface="Consolas"/>
                <a:sym typeface="Consolas"/>
              </a:rPr>
              <a:t> as </a:t>
            </a:r>
            <a:r>
              <a:rPr lang="en-US" sz="900" dirty="0" err="1">
                <a:solidFill>
                  <a:srgbClr val="0070C0"/>
                </a:solidFill>
                <a:latin typeface="Consolas"/>
                <a:ea typeface="Consolas"/>
                <a:cs typeface="Consolas"/>
                <a:sym typeface="Consolas"/>
              </a:rPr>
              <a:t>sia</a:t>
            </a: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text=["</a:t>
            </a:r>
            <a:r>
              <a:rPr lang="en-US" sz="900" dirty="0" err="1">
                <a:solidFill>
                  <a:srgbClr val="0070C0"/>
                </a:solidFill>
                <a:latin typeface="Consolas"/>
                <a:ea typeface="Consolas"/>
                <a:cs typeface="Consolas"/>
                <a:sym typeface="Consolas"/>
              </a:rPr>
              <a:t>i</a:t>
            </a:r>
            <a:r>
              <a:rPr lang="en-US" sz="900" dirty="0">
                <a:solidFill>
                  <a:srgbClr val="0070C0"/>
                </a:solidFill>
                <a:latin typeface="Consolas"/>
                <a:ea typeface="Consolas"/>
                <a:cs typeface="Consolas"/>
                <a:sym typeface="Consolas"/>
              </a:rPr>
              <a:t> have a good feeling about this."]</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text1='she has the worse character in the class'</a:t>
            </a:r>
            <a:endParaRPr dirty="0"/>
          </a:p>
          <a:p>
            <a:pPr marL="0" marR="0" lvl="0" indent="0" algn="l" rtl="0">
              <a:spcBef>
                <a:spcPts val="0"/>
              </a:spcBef>
              <a:spcAft>
                <a:spcPts val="0"/>
              </a:spcAft>
              <a:buNone/>
            </a:pP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err="1">
                <a:solidFill>
                  <a:srgbClr val="0070C0"/>
                </a:solidFill>
                <a:latin typeface="Consolas"/>
                <a:ea typeface="Consolas"/>
                <a:cs typeface="Consolas"/>
                <a:sym typeface="Consolas"/>
              </a:rPr>
              <a:t>sid</a:t>
            </a:r>
            <a:r>
              <a:rPr lang="en-US" sz="900" dirty="0">
                <a:solidFill>
                  <a:srgbClr val="0070C0"/>
                </a:solidFill>
                <a:latin typeface="Consolas"/>
                <a:ea typeface="Consolas"/>
                <a:cs typeface="Consolas"/>
                <a:sym typeface="Consolas"/>
              </a:rPr>
              <a:t>=</a:t>
            </a:r>
            <a:r>
              <a:rPr lang="en-US" sz="900" dirty="0" err="1">
                <a:solidFill>
                  <a:srgbClr val="0070C0"/>
                </a:solidFill>
                <a:latin typeface="Consolas"/>
                <a:ea typeface="Consolas"/>
                <a:cs typeface="Consolas"/>
                <a:sym typeface="Consolas"/>
              </a:rPr>
              <a:t>sia</a:t>
            </a:r>
            <a:r>
              <a:rPr lang="en-US" sz="9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for word in text:</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ss</a:t>
            </a:r>
            <a:r>
              <a:rPr lang="en-US" sz="900" dirty="0">
                <a:solidFill>
                  <a:srgbClr val="0070C0"/>
                </a:solidFill>
                <a:latin typeface="Consolas"/>
                <a:ea typeface="Consolas"/>
                <a:cs typeface="Consolas"/>
                <a:sym typeface="Consolas"/>
              </a:rPr>
              <a:t> = </a:t>
            </a:r>
            <a:r>
              <a:rPr lang="en-US" sz="900" dirty="0" err="1">
                <a:solidFill>
                  <a:srgbClr val="0070C0"/>
                </a:solidFill>
                <a:latin typeface="Consolas"/>
                <a:ea typeface="Consolas"/>
                <a:cs typeface="Consolas"/>
                <a:sym typeface="Consolas"/>
              </a:rPr>
              <a:t>sid.polarity_scores</a:t>
            </a:r>
            <a:r>
              <a:rPr lang="en-US" sz="900" dirty="0">
                <a:solidFill>
                  <a:srgbClr val="0070C0"/>
                </a:solidFill>
                <a:latin typeface="Consolas"/>
                <a:ea typeface="Consolas"/>
                <a:cs typeface="Consolas"/>
                <a:sym typeface="Consolas"/>
              </a:rPr>
              <a:t>(word)</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print </a:t>
            </a:r>
            <a:r>
              <a:rPr lang="en-US" sz="900" dirty="0" err="1">
                <a:solidFill>
                  <a:srgbClr val="0070C0"/>
                </a:solidFill>
                <a:latin typeface="Consolas"/>
                <a:ea typeface="Consolas"/>
                <a:cs typeface="Consolas"/>
                <a:sym typeface="Consolas"/>
              </a:rPr>
              <a:t>ss</a:t>
            </a: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err="1">
                <a:solidFill>
                  <a:srgbClr val="0070C0"/>
                </a:solidFill>
                <a:latin typeface="Consolas"/>
                <a:ea typeface="Consolas"/>
                <a:cs typeface="Consolas"/>
                <a:sym typeface="Consolas"/>
              </a:rPr>
              <a:t>nltk.sentiment.util.demo_vader_instance</a:t>
            </a:r>
            <a:r>
              <a:rPr lang="en-US" sz="900" dirty="0">
                <a:solidFill>
                  <a:srgbClr val="0070C0"/>
                </a:solidFill>
                <a:latin typeface="Consolas"/>
                <a:ea typeface="Consolas"/>
                <a:cs typeface="Consolas"/>
                <a:sym typeface="Consolas"/>
              </a:rPr>
              <a:t>(text1)</a:t>
            </a:r>
            <a:endParaRPr dirty="0"/>
          </a:p>
          <a:p>
            <a:pPr marL="0" marR="0" lvl="0" indent="0" algn="l" rtl="0">
              <a:spcBef>
                <a:spcPts val="0"/>
              </a:spcBef>
              <a:spcAft>
                <a:spcPts val="0"/>
              </a:spcAft>
              <a:buNone/>
            </a:pPr>
            <a:r>
              <a:rPr lang="en-US" sz="900" dirty="0" err="1">
                <a:solidFill>
                  <a:srgbClr val="0070C0"/>
                </a:solidFill>
                <a:latin typeface="Consolas"/>
                <a:ea typeface="Consolas"/>
                <a:cs typeface="Consolas"/>
                <a:sym typeface="Consolas"/>
              </a:rPr>
              <a:t>nltk.sentiment.util.demo_liu_hu_lexicon</a:t>
            </a:r>
            <a:r>
              <a:rPr lang="en-US" sz="900" dirty="0">
                <a:solidFill>
                  <a:srgbClr val="0070C0"/>
                </a:solidFill>
                <a:latin typeface="Consolas"/>
                <a:ea typeface="Consolas"/>
                <a:cs typeface="Consolas"/>
                <a:sym typeface="Consolas"/>
              </a:rPr>
              <a:t>(</a:t>
            </a:r>
            <a:r>
              <a:rPr lang="en-US" sz="900" dirty="0" err="1">
                <a:solidFill>
                  <a:srgbClr val="0070C0"/>
                </a:solidFill>
                <a:latin typeface="Consolas"/>
                <a:ea typeface="Consolas"/>
                <a:cs typeface="Consolas"/>
                <a:sym typeface="Consolas"/>
              </a:rPr>
              <a:t>tex</a:t>
            </a: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t1, plot=False)</a:t>
            </a:r>
            <a:endParaRPr dirty="0"/>
          </a:p>
        </p:txBody>
      </p:sp>
      <p:sp>
        <p:nvSpPr>
          <p:cNvPr id="166" name="Google Shape;166;p28"/>
          <p:cNvSpPr txBox="1"/>
          <p:nvPr/>
        </p:nvSpPr>
        <p:spPr>
          <a:xfrm>
            <a:off x="7735748" y="241570"/>
            <a:ext cx="4456252"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rgbClr val="00B050"/>
                </a:solidFill>
                <a:latin typeface="Consolas"/>
                <a:ea typeface="Consolas"/>
                <a:cs typeface="Consolas"/>
                <a:sym typeface="Consolas"/>
              </a:rPr>
              <a:t>from senti_classifier import senti_classifier </a:t>
            </a:r>
            <a:endParaRPr/>
          </a:p>
          <a:p>
            <a:pPr marL="0" marR="0" lvl="0" indent="0" algn="l" rtl="0">
              <a:spcBef>
                <a:spcPts val="0"/>
              </a:spcBef>
              <a:spcAft>
                <a:spcPts val="0"/>
              </a:spcAft>
              <a:buNone/>
            </a:pPr>
            <a:r>
              <a:rPr lang="en-US" sz="900">
                <a:solidFill>
                  <a:srgbClr val="00B050"/>
                </a:solidFill>
                <a:latin typeface="Consolas"/>
                <a:ea typeface="Consolas"/>
                <a:cs typeface="Consolas"/>
                <a:sym typeface="Consolas"/>
              </a:rPr>
              <a:t>sentences = [’I love you’, ‘I hate you’] </a:t>
            </a:r>
            <a:endParaRPr/>
          </a:p>
          <a:p>
            <a:pPr marL="0" marR="0" lvl="0" indent="0" algn="l" rtl="0">
              <a:spcBef>
                <a:spcPts val="0"/>
              </a:spcBef>
              <a:spcAft>
                <a:spcPts val="0"/>
              </a:spcAft>
              <a:buNone/>
            </a:pPr>
            <a:r>
              <a:rPr lang="en-US" sz="900">
                <a:solidFill>
                  <a:srgbClr val="00B050"/>
                </a:solidFill>
                <a:latin typeface="Consolas"/>
                <a:ea typeface="Consolas"/>
                <a:cs typeface="Consolas"/>
                <a:sym typeface="Consolas"/>
              </a:rPr>
              <a:t>pos_score, neg_score = senti_classifier.polarity_scores(sentences) </a:t>
            </a:r>
            <a:endParaRPr/>
          </a:p>
          <a:p>
            <a:pPr marL="0" marR="0" lvl="0" indent="0" algn="l" rtl="0">
              <a:spcBef>
                <a:spcPts val="0"/>
              </a:spcBef>
              <a:spcAft>
                <a:spcPts val="0"/>
              </a:spcAft>
              <a:buNone/>
            </a:pPr>
            <a:r>
              <a:rPr lang="en-US" sz="900">
                <a:solidFill>
                  <a:srgbClr val="00B050"/>
                </a:solidFill>
                <a:latin typeface="Consolas"/>
                <a:ea typeface="Consolas"/>
                <a:cs typeface="Consolas"/>
                <a:sym typeface="Consolas"/>
              </a:rPr>
              <a:t>print pos_score, neg_score</a:t>
            </a:r>
            <a:endParaRPr sz="900">
              <a:solidFill>
                <a:srgbClr val="00B050"/>
              </a:solidFill>
              <a:latin typeface="Consolas"/>
              <a:ea typeface="Consolas"/>
              <a:cs typeface="Consolas"/>
              <a:sym typeface="Consolas"/>
            </a:endParaRPr>
          </a:p>
        </p:txBody>
      </p:sp>
      <p:sp>
        <p:nvSpPr>
          <p:cNvPr id="167" name="Google Shape;167;p28"/>
          <p:cNvSpPr txBox="1"/>
          <p:nvPr/>
        </p:nvSpPr>
        <p:spPr>
          <a:xfrm>
            <a:off x="8610246" y="1150397"/>
            <a:ext cx="3581754" cy="272382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rgbClr val="002060"/>
                </a:solidFill>
                <a:latin typeface="Consolas"/>
                <a:ea typeface="Consolas"/>
                <a:cs typeface="Consolas"/>
                <a:sym typeface="Consolas"/>
              </a:rPr>
              <a:t>from pycorenlp import StanfordCoreNLP</a:t>
            </a:r>
            <a:endParaRPr sz="900">
              <a:solidFill>
                <a:srgbClr val="002060"/>
              </a:solidFill>
              <a:latin typeface="Consolas"/>
              <a:ea typeface="Consolas"/>
              <a:cs typeface="Consolas"/>
              <a:sym typeface="Consolas"/>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nlp = StanfordCoreNLP('http://localhost:9000')</a:t>
            </a:r>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res = nlp.annotate("""I love you. I hate him. You are nice. He is dumb""", properties={ 'annotators': 'sentiment',</a:t>
            </a:r>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                         'outputFormat': 'json',</a:t>
            </a:r>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                         'timeout': 1000, })</a:t>
            </a:r>
            <a:endParaRPr sz="900">
              <a:solidFill>
                <a:srgbClr val="002060"/>
              </a:solidFill>
              <a:latin typeface="Consolas"/>
              <a:ea typeface="Consolas"/>
              <a:cs typeface="Consolas"/>
              <a:sym typeface="Consolas"/>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for s in res["sentences"]:</a:t>
            </a:r>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    print "%d: '%s': %s %s" % (</a:t>
            </a:r>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        s["index"],</a:t>
            </a:r>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        " ".join([t["word"] for t in s["tokens"]]),</a:t>
            </a:r>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        s["sentimentValue"], s["sentiment"])</a:t>
            </a:r>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and you will get:</a:t>
            </a:r>
            <a:endParaRPr/>
          </a:p>
          <a:p>
            <a:pPr marL="0" marR="0" lvl="0" indent="0" algn="l" rtl="0">
              <a:spcBef>
                <a:spcPts val="0"/>
              </a:spcBef>
              <a:spcAft>
                <a:spcPts val="0"/>
              </a:spcAft>
              <a:buNone/>
            </a:pPr>
            <a:endParaRPr sz="900">
              <a:solidFill>
                <a:srgbClr val="002060"/>
              </a:solidFill>
              <a:latin typeface="Consolas"/>
              <a:ea typeface="Consolas"/>
              <a:cs typeface="Consolas"/>
              <a:sym typeface="Consolas"/>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 output:</a:t>
            </a:r>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 0: 'I love you .': 3 Positive</a:t>
            </a:r>
            <a:endParaRPr sz="900">
              <a:solidFill>
                <a:srgbClr val="002060"/>
              </a:solidFill>
              <a:latin typeface="Consolas"/>
              <a:ea typeface="Consolas"/>
              <a:cs typeface="Consolas"/>
              <a:sym typeface="Consolas"/>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 1: 'I hate him .': 1 Negative</a:t>
            </a:r>
            <a:endParaRPr sz="900">
              <a:solidFill>
                <a:srgbClr val="002060"/>
              </a:solidFill>
              <a:latin typeface="Consolas"/>
              <a:ea typeface="Consolas"/>
              <a:cs typeface="Consolas"/>
              <a:sym typeface="Consolas"/>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 2: 'You are nice .': 3 Positive</a:t>
            </a:r>
            <a:endParaRPr sz="900">
              <a:solidFill>
                <a:srgbClr val="002060"/>
              </a:solidFill>
              <a:latin typeface="Consolas"/>
              <a:ea typeface="Consolas"/>
              <a:cs typeface="Consolas"/>
              <a:sym typeface="Consolas"/>
            </a:endParaRPr>
          </a:p>
          <a:p>
            <a:pPr marL="0" marR="0" lvl="0" indent="0" algn="l" rtl="0">
              <a:spcBef>
                <a:spcPts val="0"/>
              </a:spcBef>
              <a:spcAft>
                <a:spcPts val="0"/>
              </a:spcAft>
              <a:buNone/>
            </a:pPr>
            <a:r>
              <a:rPr lang="en-US" sz="900">
                <a:solidFill>
                  <a:srgbClr val="002060"/>
                </a:solidFill>
                <a:latin typeface="Consolas"/>
                <a:ea typeface="Consolas"/>
                <a:cs typeface="Consolas"/>
                <a:sym typeface="Consolas"/>
              </a:rPr>
              <a:t># 3: 'He is dumb': 1 Negative</a:t>
            </a:r>
            <a:endParaRPr sz="900">
              <a:solidFill>
                <a:srgbClr val="002060"/>
              </a:solidFill>
              <a:latin typeface="Consolas"/>
              <a:ea typeface="Consolas"/>
              <a:cs typeface="Consolas"/>
              <a:sym typeface="Consolas"/>
            </a:endParaRPr>
          </a:p>
        </p:txBody>
      </p:sp>
      <p:sp>
        <p:nvSpPr>
          <p:cNvPr id="168" name="Google Shape;168;p28"/>
          <p:cNvSpPr txBox="1"/>
          <p:nvPr/>
        </p:nvSpPr>
        <p:spPr>
          <a:xfrm>
            <a:off x="1" y="1812471"/>
            <a:ext cx="5064534" cy="48013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TensorFlow &amp; LSTM</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from __future__ import division, </a:t>
            </a:r>
            <a:r>
              <a:rPr lang="en-US" sz="900" dirty="0" err="1">
                <a:solidFill>
                  <a:srgbClr val="0070C0"/>
                </a:solidFill>
                <a:latin typeface="Consolas"/>
                <a:ea typeface="Consolas"/>
                <a:cs typeface="Consolas"/>
                <a:sym typeface="Consolas"/>
              </a:rPr>
              <a:t>print_function</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absolute_import</a:t>
            </a: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import </a:t>
            </a:r>
            <a:r>
              <a:rPr lang="en-US" sz="900" dirty="0" err="1">
                <a:solidFill>
                  <a:srgbClr val="0070C0"/>
                </a:solidFill>
                <a:latin typeface="Consolas"/>
                <a:ea typeface="Consolas"/>
                <a:cs typeface="Consolas"/>
                <a:sym typeface="Consolas"/>
              </a:rPr>
              <a:t>os</a:t>
            </a: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import </a:t>
            </a:r>
            <a:r>
              <a:rPr lang="en-US" sz="900" dirty="0" err="1">
                <a:solidFill>
                  <a:srgbClr val="0070C0"/>
                </a:solidFill>
                <a:latin typeface="Consolas"/>
                <a:ea typeface="Consolas"/>
                <a:cs typeface="Consolas"/>
                <a:sym typeface="Consolas"/>
              </a:rPr>
              <a:t>tflearn</a:t>
            </a: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from </a:t>
            </a:r>
            <a:r>
              <a:rPr lang="en-US" sz="900" dirty="0" err="1">
                <a:solidFill>
                  <a:srgbClr val="0070C0"/>
                </a:solidFill>
                <a:latin typeface="Consolas"/>
                <a:ea typeface="Consolas"/>
                <a:cs typeface="Consolas"/>
                <a:sym typeface="Consolas"/>
              </a:rPr>
              <a:t>tflearn.data_utils</a:t>
            </a:r>
            <a:r>
              <a:rPr lang="en-US" sz="900" dirty="0">
                <a:solidFill>
                  <a:srgbClr val="0070C0"/>
                </a:solidFill>
                <a:latin typeface="Consolas"/>
                <a:ea typeface="Consolas"/>
                <a:cs typeface="Consolas"/>
                <a:sym typeface="Consolas"/>
              </a:rPr>
              <a:t> import </a:t>
            </a:r>
            <a:r>
              <a:rPr lang="en-US" sz="900" dirty="0" err="1">
                <a:solidFill>
                  <a:srgbClr val="0070C0"/>
                </a:solidFill>
                <a:latin typeface="Consolas"/>
                <a:ea typeface="Consolas"/>
                <a:cs typeface="Consolas"/>
                <a:sym typeface="Consolas"/>
              </a:rPr>
              <a:t>to_categorical</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pad_sequences</a:t>
            </a: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from </a:t>
            </a:r>
            <a:r>
              <a:rPr lang="en-US" sz="900" dirty="0" err="1">
                <a:solidFill>
                  <a:srgbClr val="0070C0"/>
                </a:solidFill>
                <a:latin typeface="Consolas"/>
                <a:ea typeface="Consolas"/>
                <a:cs typeface="Consolas"/>
                <a:sym typeface="Consolas"/>
              </a:rPr>
              <a:t>tflearn.datasets</a:t>
            </a:r>
            <a:r>
              <a:rPr lang="en-US" sz="900" dirty="0">
                <a:solidFill>
                  <a:srgbClr val="0070C0"/>
                </a:solidFill>
                <a:latin typeface="Consolas"/>
                <a:ea typeface="Consolas"/>
                <a:cs typeface="Consolas"/>
                <a:sym typeface="Consolas"/>
              </a:rPr>
              <a:t> import </a:t>
            </a:r>
            <a:r>
              <a:rPr lang="en-US" sz="900" dirty="0" err="1">
                <a:solidFill>
                  <a:srgbClr val="0070C0"/>
                </a:solidFill>
                <a:latin typeface="Consolas"/>
                <a:ea typeface="Consolas"/>
                <a:cs typeface="Consolas"/>
                <a:sym typeface="Consolas"/>
              </a:rPr>
              <a:t>imdb</a:t>
            </a: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IMDB Dataset loading</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train, test, _ = </a:t>
            </a:r>
            <a:r>
              <a:rPr lang="en-US" sz="900" dirty="0" err="1">
                <a:solidFill>
                  <a:srgbClr val="0070C0"/>
                </a:solidFill>
                <a:latin typeface="Consolas"/>
                <a:ea typeface="Consolas"/>
                <a:cs typeface="Consolas"/>
                <a:sym typeface="Consolas"/>
              </a:rPr>
              <a:t>imdb.load_data</a:t>
            </a:r>
            <a:r>
              <a:rPr lang="en-US" sz="900" dirty="0">
                <a:solidFill>
                  <a:srgbClr val="0070C0"/>
                </a:solidFill>
                <a:latin typeface="Consolas"/>
                <a:ea typeface="Consolas"/>
                <a:cs typeface="Consolas"/>
                <a:sym typeface="Consolas"/>
              </a:rPr>
              <a:t>(path='</a:t>
            </a:r>
            <a:r>
              <a:rPr lang="en-US" sz="900" dirty="0" err="1">
                <a:solidFill>
                  <a:srgbClr val="0070C0"/>
                </a:solidFill>
                <a:latin typeface="Consolas"/>
                <a:ea typeface="Consolas"/>
                <a:cs typeface="Consolas"/>
                <a:sym typeface="Consolas"/>
              </a:rPr>
              <a:t>imdb.pkl</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n_words</a:t>
            </a:r>
            <a:r>
              <a:rPr lang="en-US" sz="900" dirty="0">
                <a:solidFill>
                  <a:srgbClr val="0070C0"/>
                </a:solidFill>
                <a:latin typeface="Consolas"/>
                <a:ea typeface="Consolas"/>
                <a:cs typeface="Consolas"/>
                <a:sym typeface="Consolas"/>
              </a:rPr>
              <a:t>=100,</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valid_portion</a:t>
            </a:r>
            <a:r>
              <a:rPr lang="en-US" sz="900" dirty="0">
                <a:solidFill>
                  <a:srgbClr val="0070C0"/>
                </a:solidFill>
                <a:latin typeface="Consolas"/>
                <a:ea typeface="Consolas"/>
                <a:cs typeface="Consolas"/>
                <a:sym typeface="Consolas"/>
              </a:rPr>
              <a:t>=0.1)</a:t>
            </a:r>
            <a:endParaRPr dirty="0"/>
          </a:p>
          <a:p>
            <a:pPr marL="0" marR="0" lvl="0" indent="0" algn="l" rtl="0">
              <a:spcBef>
                <a:spcPts val="0"/>
              </a:spcBef>
              <a:spcAft>
                <a:spcPts val="0"/>
              </a:spcAft>
              <a:buNone/>
            </a:pP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err="1">
                <a:solidFill>
                  <a:srgbClr val="0070C0"/>
                </a:solidFill>
                <a:latin typeface="Consolas"/>
                <a:ea typeface="Consolas"/>
                <a:cs typeface="Consolas"/>
                <a:sym typeface="Consolas"/>
              </a:rPr>
              <a:t>trainX</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trainY</a:t>
            </a:r>
            <a:r>
              <a:rPr lang="en-US" sz="900" dirty="0">
                <a:solidFill>
                  <a:srgbClr val="0070C0"/>
                </a:solidFill>
                <a:latin typeface="Consolas"/>
                <a:ea typeface="Consolas"/>
                <a:cs typeface="Consolas"/>
                <a:sym typeface="Consolas"/>
              </a:rPr>
              <a:t> = train</a:t>
            </a:r>
            <a:endParaRPr dirty="0"/>
          </a:p>
          <a:p>
            <a:pPr marL="0" marR="0" lvl="0" indent="0" algn="l" rtl="0">
              <a:spcBef>
                <a:spcPts val="0"/>
              </a:spcBef>
              <a:spcAft>
                <a:spcPts val="0"/>
              </a:spcAft>
              <a:buNone/>
            </a:pPr>
            <a:r>
              <a:rPr lang="en-US" sz="900" dirty="0" err="1">
                <a:solidFill>
                  <a:srgbClr val="0070C0"/>
                </a:solidFill>
                <a:latin typeface="Consolas"/>
                <a:ea typeface="Consolas"/>
                <a:cs typeface="Consolas"/>
                <a:sym typeface="Consolas"/>
              </a:rPr>
              <a:t>testX</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testY</a:t>
            </a:r>
            <a:r>
              <a:rPr lang="en-US" sz="900" dirty="0">
                <a:solidFill>
                  <a:srgbClr val="0070C0"/>
                </a:solidFill>
                <a:latin typeface="Consolas"/>
                <a:ea typeface="Consolas"/>
                <a:cs typeface="Consolas"/>
                <a:sym typeface="Consolas"/>
              </a:rPr>
              <a:t> = test</a:t>
            </a:r>
            <a:endParaRPr dirty="0"/>
          </a:p>
          <a:p>
            <a:pPr marL="0" marR="0" lvl="0" indent="0" algn="l" rtl="0">
              <a:spcBef>
                <a:spcPts val="0"/>
              </a:spcBef>
              <a:spcAft>
                <a:spcPts val="0"/>
              </a:spcAft>
              <a:buNone/>
            </a:pP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Data preprocessing</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Sequence padding</a:t>
            </a:r>
            <a:endParaRPr dirty="0"/>
          </a:p>
          <a:p>
            <a:pPr marL="0" marR="0" lvl="0" indent="0" algn="l" rtl="0">
              <a:spcBef>
                <a:spcPts val="0"/>
              </a:spcBef>
              <a:spcAft>
                <a:spcPts val="0"/>
              </a:spcAft>
              <a:buNone/>
            </a:pPr>
            <a:r>
              <a:rPr lang="en-US" sz="900" dirty="0" err="1">
                <a:solidFill>
                  <a:srgbClr val="0070C0"/>
                </a:solidFill>
                <a:latin typeface="Consolas"/>
                <a:ea typeface="Consolas"/>
                <a:cs typeface="Consolas"/>
                <a:sym typeface="Consolas"/>
              </a:rPr>
              <a:t>trainX</a:t>
            </a:r>
            <a:r>
              <a:rPr lang="en-US" sz="900" dirty="0">
                <a:solidFill>
                  <a:srgbClr val="0070C0"/>
                </a:solidFill>
                <a:latin typeface="Consolas"/>
                <a:ea typeface="Consolas"/>
                <a:cs typeface="Consolas"/>
                <a:sym typeface="Consolas"/>
              </a:rPr>
              <a:t> = </a:t>
            </a:r>
            <a:r>
              <a:rPr lang="en-US" sz="900" dirty="0" err="1">
                <a:solidFill>
                  <a:srgbClr val="0070C0"/>
                </a:solidFill>
                <a:latin typeface="Consolas"/>
                <a:ea typeface="Consolas"/>
                <a:cs typeface="Consolas"/>
                <a:sym typeface="Consolas"/>
              </a:rPr>
              <a:t>pad_sequences</a:t>
            </a:r>
            <a:r>
              <a:rPr lang="en-US" sz="900" dirty="0">
                <a:solidFill>
                  <a:srgbClr val="0070C0"/>
                </a:solidFill>
                <a:latin typeface="Consolas"/>
                <a:ea typeface="Consolas"/>
                <a:cs typeface="Consolas"/>
                <a:sym typeface="Consolas"/>
              </a:rPr>
              <a:t>(</a:t>
            </a:r>
            <a:r>
              <a:rPr lang="en-US" sz="900" dirty="0" err="1">
                <a:solidFill>
                  <a:srgbClr val="0070C0"/>
                </a:solidFill>
                <a:latin typeface="Consolas"/>
                <a:ea typeface="Consolas"/>
                <a:cs typeface="Consolas"/>
                <a:sym typeface="Consolas"/>
              </a:rPr>
              <a:t>trainX</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maxlen</a:t>
            </a:r>
            <a:r>
              <a:rPr lang="en-US" sz="900" dirty="0">
                <a:solidFill>
                  <a:srgbClr val="0070C0"/>
                </a:solidFill>
                <a:latin typeface="Consolas"/>
                <a:ea typeface="Consolas"/>
                <a:cs typeface="Consolas"/>
                <a:sym typeface="Consolas"/>
              </a:rPr>
              <a:t>=100, value=0.)</a:t>
            </a:r>
            <a:endParaRPr dirty="0"/>
          </a:p>
          <a:p>
            <a:pPr marL="0" marR="0" lvl="0" indent="0" algn="l" rtl="0">
              <a:spcBef>
                <a:spcPts val="0"/>
              </a:spcBef>
              <a:spcAft>
                <a:spcPts val="0"/>
              </a:spcAft>
              <a:buNone/>
            </a:pPr>
            <a:r>
              <a:rPr lang="en-US" sz="900" dirty="0" err="1">
                <a:solidFill>
                  <a:srgbClr val="0070C0"/>
                </a:solidFill>
                <a:latin typeface="Consolas"/>
                <a:ea typeface="Consolas"/>
                <a:cs typeface="Consolas"/>
                <a:sym typeface="Consolas"/>
              </a:rPr>
              <a:t>testX</a:t>
            </a:r>
            <a:r>
              <a:rPr lang="en-US" sz="900" dirty="0">
                <a:solidFill>
                  <a:srgbClr val="0070C0"/>
                </a:solidFill>
                <a:latin typeface="Consolas"/>
                <a:ea typeface="Consolas"/>
                <a:cs typeface="Consolas"/>
                <a:sym typeface="Consolas"/>
              </a:rPr>
              <a:t> = </a:t>
            </a:r>
            <a:r>
              <a:rPr lang="en-US" sz="900" dirty="0" err="1">
                <a:solidFill>
                  <a:srgbClr val="0070C0"/>
                </a:solidFill>
                <a:latin typeface="Consolas"/>
                <a:ea typeface="Consolas"/>
                <a:cs typeface="Consolas"/>
                <a:sym typeface="Consolas"/>
              </a:rPr>
              <a:t>pad_sequences</a:t>
            </a:r>
            <a:r>
              <a:rPr lang="en-US" sz="900" dirty="0">
                <a:solidFill>
                  <a:srgbClr val="0070C0"/>
                </a:solidFill>
                <a:latin typeface="Consolas"/>
                <a:ea typeface="Consolas"/>
                <a:cs typeface="Consolas"/>
                <a:sym typeface="Consolas"/>
              </a:rPr>
              <a:t>(</a:t>
            </a:r>
            <a:r>
              <a:rPr lang="en-US" sz="900" dirty="0" err="1">
                <a:solidFill>
                  <a:srgbClr val="0070C0"/>
                </a:solidFill>
                <a:latin typeface="Consolas"/>
                <a:ea typeface="Consolas"/>
                <a:cs typeface="Consolas"/>
                <a:sym typeface="Consolas"/>
              </a:rPr>
              <a:t>testX</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maxlen</a:t>
            </a:r>
            <a:r>
              <a:rPr lang="en-US" sz="900" dirty="0">
                <a:solidFill>
                  <a:srgbClr val="0070C0"/>
                </a:solidFill>
                <a:latin typeface="Consolas"/>
                <a:ea typeface="Consolas"/>
                <a:cs typeface="Consolas"/>
                <a:sym typeface="Consolas"/>
              </a:rPr>
              <a:t>=100, value=0.)</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Converting labels to binary vectors</a:t>
            </a:r>
            <a:endParaRPr dirty="0"/>
          </a:p>
          <a:p>
            <a:pPr marL="0" marR="0" lvl="0" indent="0" algn="l" rtl="0">
              <a:spcBef>
                <a:spcPts val="0"/>
              </a:spcBef>
              <a:spcAft>
                <a:spcPts val="0"/>
              </a:spcAft>
              <a:buNone/>
            </a:pPr>
            <a:r>
              <a:rPr lang="en-US" sz="900" dirty="0" err="1">
                <a:solidFill>
                  <a:srgbClr val="0070C0"/>
                </a:solidFill>
                <a:latin typeface="Consolas"/>
                <a:ea typeface="Consolas"/>
                <a:cs typeface="Consolas"/>
                <a:sym typeface="Consolas"/>
              </a:rPr>
              <a:t>trainY</a:t>
            </a:r>
            <a:r>
              <a:rPr lang="en-US" sz="900" dirty="0">
                <a:solidFill>
                  <a:srgbClr val="0070C0"/>
                </a:solidFill>
                <a:latin typeface="Consolas"/>
                <a:ea typeface="Consolas"/>
                <a:cs typeface="Consolas"/>
                <a:sym typeface="Consolas"/>
              </a:rPr>
              <a:t> = </a:t>
            </a:r>
            <a:r>
              <a:rPr lang="en-US" sz="900" dirty="0" err="1">
                <a:solidFill>
                  <a:srgbClr val="0070C0"/>
                </a:solidFill>
                <a:latin typeface="Consolas"/>
                <a:ea typeface="Consolas"/>
                <a:cs typeface="Consolas"/>
                <a:sym typeface="Consolas"/>
              </a:rPr>
              <a:t>to_categorical</a:t>
            </a:r>
            <a:r>
              <a:rPr lang="en-US" sz="900" dirty="0">
                <a:solidFill>
                  <a:srgbClr val="0070C0"/>
                </a:solidFill>
                <a:latin typeface="Consolas"/>
                <a:ea typeface="Consolas"/>
                <a:cs typeface="Consolas"/>
                <a:sym typeface="Consolas"/>
              </a:rPr>
              <a:t>(</a:t>
            </a:r>
            <a:r>
              <a:rPr lang="en-US" sz="900" dirty="0" err="1">
                <a:solidFill>
                  <a:srgbClr val="0070C0"/>
                </a:solidFill>
                <a:latin typeface="Consolas"/>
                <a:ea typeface="Consolas"/>
                <a:cs typeface="Consolas"/>
                <a:sym typeface="Consolas"/>
              </a:rPr>
              <a:t>trainY</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nb_classes</a:t>
            </a:r>
            <a:r>
              <a:rPr lang="en-US" sz="900" dirty="0">
                <a:solidFill>
                  <a:srgbClr val="0070C0"/>
                </a:solidFill>
                <a:latin typeface="Consolas"/>
                <a:ea typeface="Consolas"/>
                <a:cs typeface="Consolas"/>
                <a:sym typeface="Consolas"/>
              </a:rPr>
              <a:t>=2)</a:t>
            </a:r>
            <a:endParaRPr dirty="0"/>
          </a:p>
          <a:p>
            <a:pPr marL="0" marR="0" lvl="0" indent="0" algn="l" rtl="0">
              <a:spcBef>
                <a:spcPts val="0"/>
              </a:spcBef>
              <a:spcAft>
                <a:spcPts val="0"/>
              </a:spcAft>
              <a:buNone/>
            </a:pPr>
            <a:r>
              <a:rPr lang="en-US" sz="900" dirty="0" err="1">
                <a:solidFill>
                  <a:srgbClr val="0070C0"/>
                </a:solidFill>
                <a:latin typeface="Consolas"/>
                <a:ea typeface="Consolas"/>
                <a:cs typeface="Consolas"/>
                <a:sym typeface="Consolas"/>
              </a:rPr>
              <a:t>testY</a:t>
            </a:r>
            <a:r>
              <a:rPr lang="en-US" sz="900" dirty="0">
                <a:solidFill>
                  <a:srgbClr val="0070C0"/>
                </a:solidFill>
                <a:latin typeface="Consolas"/>
                <a:ea typeface="Consolas"/>
                <a:cs typeface="Consolas"/>
                <a:sym typeface="Consolas"/>
              </a:rPr>
              <a:t> = </a:t>
            </a:r>
            <a:r>
              <a:rPr lang="en-US" sz="900" dirty="0" err="1">
                <a:solidFill>
                  <a:srgbClr val="0070C0"/>
                </a:solidFill>
                <a:latin typeface="Consolas"/>
                <a:ea typeface="Consolas"/>
                <a:cs typeface="Consolas"/>
                <a:sym typeface="Consolas"/>
              </a:rPr>
              <a:t>to_categorical</a:t>
            </a:r>
            <a:r>
              <a:rPr lang="en-US" sz="900" dirty="0">
                <a:solidFill>
                  <a:srgbClr val="0070C0"/>
                </a:solidFill>
                <a:latin typeface="Consolas"/>
                <a:ea typeface="Consolas"/>
                <a:cs typeface="Consolas"/>
                <a:sym typeface="Consolas"/>
              </a:rPr>
              <a:t>(</a:t>
            </a:r>
            <a:r>
              <a:rPr lang="en-US" sz="900" dirty="0" err="1">
                <a:solidFill>
                  <a:srgbClr val="0070C0"/>
                </a:solidFill>
                <a:latin typeface="Consolas"/>
                <a:ea typeface="Consolas"/>
                <a:cs typeface="Consolas"/>
                <a:sym typeface="Consolas"/>
              </a:rPr>
              <a:t>testY</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nb_classes</a:t>
            </a:r>
            <a:r>
              <a:rPr lang="en-US" sz="900" dirty="0">
                <a:solidFill>
                  <a:srgbClr val="0070C0"/>
                </a:solidFill>
                <a:latin typeface="Consolas"/>
                <a:ea typeface="Consolas"/>
                <a:cs typeface="Consolas"/>
                <a:sym typeface="Consolas"/>
              </a:rPr>
              <a:t>=2)</a:t>
            </a:r>
            <a:endParaRPr dirty="0"/>
          </a:p>
          <a:p>
            <a:pPr marL="0" marR="0" lvl="0" indent="0" algn="l" rtl="0">
              <a:spcBef>
                <a:spcPts val="0"/>
              </a:spcBef>
              <a:spcAft>
                <a:spcPts val="0"/>
              </a:spcAft>
              <a:buNone/>
            </a:pP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Network building</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net = </a:t>
            </a:r>
            <a:r>
              <a:rPr lang="en-US" sz="900" dirty="0" err="1">
                <a:solidFill>
                  <a:srgbClr val="0070C0"/>
                </a:solidFill>
                <a:latin typeface="Consolas"/>
                <a:ea typeface="Consolas"/>
                <a:cs typeface="Consolas"/>
                <a:sym typeface="Consolas"/>
              </a:rPr>
              <a:t>tflearn.input_data</a:t>
            </a:r>
            <a:r>
              <a:rPr lang="en-US" sz="900" dirty="0">
                <a:solidFill>
                  <a:srgbClr val="0070C0"/>
                </a:solidFill>
                <a:latin typeface="Consolas"/>
                <a:ea typeface="Consolas"/>
                <a:cs typeface="Consolas"/>
                <a:sym typeface="Consolas"/>
              </a:rPr>
              <a:t>([None, 100])</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net = </a:t>
            </a:r>
            <a:r>
              <a:rPr lang="en-US" sz="900" dirty="0" err="1">
                <a:solidFill>
                  <a:srgbClr val="0070C0"/>
                </a:solidFill>
                <a:latin typeface="Consolas"/>
                <a:ea typeface="Consolas"/>
                <a:cs typeface="Consolas"/>
                <a:sym typeface="Consolas"/>
              </a:rPr>
              <a:t>tflearn.embedding</a:t>
            </a:r>
            <a:r>
              <a:rPr lang="en-US" sz="900" dirty="0">
                <a:solidFill>
                  <a:srgbClr val="0070C0"/>
                </a:solidFill>
                <a:latin typeface="Consolas"/>
                <a:ea typeface="Consolas"/>
                <a:cs typeface="Consolas"/>
                <a:sym typeface="Consolas"/>
              </a:rPr>
              <a:t>(net, </a:t>
            </a:r>
            <a:r>
              <a:rPr lang="en-US" sz="900" dirty="0" err="1">
                <a:solidFill>
                  <a:srgbClr val="0070C0"/>
                </a:solidFill>
                <a:latin typeface="Consolas"/>
                <a:ea typeface="Consolas"/>
                <a:cs typeface="Consolas"/>
                <a:sym typeface="Consolas"/>
              </a:rPr>
              <a:t>input_dim</a:t>
            </a:r>
            <a:r>
              <a:rPr lang="en-US" sz="900" dirty="0">
                <a:solidFill>
                  <a:srgbClr val="0070C0"/>
                </a:solidFill>
                <a:latin typeface="Consolas"/>
                <a:ea typeface="Consolas"/>
                <a:cs typeface="Consolas"/>
                <a:sym typeface="Consolas"/>
              </a:rPr>
              <a:t>=10000, </a:t>
            </a:r>
            <a:r>
              <a:rPr lang="en-US" sz="900" dirty="0" err="1">
                <a:solidFill>
                  <a:srgbClr val="0070C0"/>
                </a:solidFill>
                <a:latin typeface="Consolas"/>
                <a:ea typeface="Consolas"/>
                <a:cs typeface="Consolas"/>
                <a:sym typeface="Consolas"/>
              </a:rPr>
              <a:t>output_dim</a:t>
            </a:r>
            <a:r>
              <a:rPr lang="en-US" sz="900" dirty="0">
                <a:solidFill>
                  <a:srgbClr val="0070C0"/>
                </a:solidFill>
                <a:latin typeface="Consolas"/>
                <a:ea typeface="Consolas"/>
                <a:cs typeface="Consolas"/>
                <a:sym typeface="Consolas"/>
              </a:rPr>
              <a:t>=128)</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net = </a:t>
            </a:r>
            <a:r>
              <a:rPr lang="en-US" sz="900" dirty="0" err="1">
                <a:solidFill>
                  <a:srgbClr val="0070C0"/>
                </a:solidFill>
                <a:latin typeface="Consolas"/>
                <a:ea typeface="Consolas"/>
                <a:cs typeface="Consolas"/>
                <a:sym typeface="Consolas"/>
              </a:rPr>
              <a:t>tflearn.lstm</a:t>
            </a:r>
            <a:r>
              <a:rPr lang="en-US" sz="900" dirty="0">
                <a:solidFill>
                  <a:srgbClr val="0070C0"/>
                </a:solidFill>
                <a:latin typeface="Consolas"/>
                <a:ea typeface="Consolas"/>
                <a:cs typeface="Consolas"/>
                <a:sym typeface="Consolas"/>
              </a:rPr>
              <a:t>(net, 128)</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net = </a:t>
            </a:r>
            <a:r>
              <a:rPr lang="en-US" sz="900" dirty="0" err="1">
                <a:solidFill>
                  <a:srgbClr val="0070C0"/>
                </a:solidFill>
                <a:latin typeface="Consolas"/>
                <a:ea typeface="Consolas"/>
                <a:cs typeface="Consolas"/>
                <a:sym typeface="Consolas"/>
              </a:rPr>
              <a:t>tflearn.fully_connected</a:t>
            </a:r>
            <a:r>
              <a:rPr lang="en-US" sz="900" dirty="0">
                <a:solidFill>
                  <a:srgbClr val="0070C0"/>
                </a:solidFill>
                <a:latin typeface="Consolas"/>
                <a:ea typeface="Consolas"/>
                <a:cs typeface="Consolas"/>
                <a:sym typeface="Consolas"/>
              </a:rPr>
              <a:t>(net, 2, activation='</a:t>
            </a:r>
            <a:r>
              <a:rPr lang="en-US" sz="900" dirty="0" err="1">
                <a:solidFill>
                  <a:srgbClr val="0070C0"/>
                </a:solidFill>
                <a:latin typeface="Consolas"/>
                <a:ea typeface="Consolas"/>
                <a:cs typeface="Consolas"/>
                <a:sym typeface="Consolas"/>
              </a:rPr>
              <a:t>softmax</a:t>
            </a:r>
            <a:r>
              <a:rPr lang="en-US" sz="9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net = </a:t>
            </a:r>
            <a:r>
              <a:rPr lang="en-US" sz="900" dirty="0" err="1">
                <a:solidFill>
                  <a:srgbClr val="0070C0"/>
                </a:solidFill>
                <a:latin typeface="Consolas"/>
                <a:ea typeface="Consolas"/>
                <a:cs typeface="Consolas"/>
                <a:sym typeface="Consolas"/>
              </a:rPr>
              <a:t>tflearn.regression</a:t>
            </a:r>
            <a:r>
              <a:rPr lang="en-US" sz="900" dirty="0">
                <a:solidFill>
                  <a:srgbClr val="0070C0"/>
                </a:solidFill>
                <a:latin typeface="Consolas"/>
                <a:ea typeface="Consolas"/>
                <a:cs typeface="Consolas"/>
                <a:sym typeface="Consolas"/>
              </a:rPr>
              <a:t>(net, optimizer='</a:t>
            </a:r>
            <a:r>
              <a:rPr lang="en-US" sz="900" dirty="0" err="1">
                <a:solidFill>
                  <a:srgbClr val="0070C0"/>
                </a:solidFill>
                <a:latin typeface="Consolas"/>
                <a:ea typeface="Consolas"/>
                <a:cs typeface="Consolas"/>
                <a:sym typeface="Consolas"/>
              </a:rPr>
              <a:t>adam</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learning_rate</a:t>
            </a:r>
            <a:r>
              <a:rPr lang="en-US" sz="900" dirty="0">
                <a:solidFill>
                  <a:srgbClr val="0070C0"/>
                </a:solidFill>
                <a:latin typeface="Consolas"/>
                <a:ea typeface="Consolas"/>
                <a:cs typeface="Consolas"/>
                <a:sym typeface="Consolas"/>
              </a:rPr>
              <a:t>=0.001,</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loss='</a:t>
            </a:r>
            <a:r>
              <a:rPr lang="en-US" sz="900" dirty="0" err="1">
                <a:solidFill>
                  <a:srgbClr val="0070C0"/>
                </a:solidFill>
                <a:latin typeface="Consolas"/>
                <a:ea typeface="Consolas"/>
                <a:cs typeface="Consolas"/>
                <a:sym typeface="Consolas"/>
              </a:rPr>
              <a:t>categorical_crossentropy</a:t>
            </a:r>
            <a:r>
              <a:rPr lang="en-US" sz="9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endParaRPr sz="9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Training</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model = </a:t>
            </a:r>
            <a:r>
              <a:rPr lang="en-US" sz="900" dirty="0" err="1">
                <a:solidFill>
                  <a:srgbClr val="0070C0"/>
                </a:solidFill>
                <a:latin typeface="Consolas"/>
                <a:ea typeface="Consolas"/>
                <a:cs typeface="Consolas"/>
                <a:sym typeface="Consolas"/>
              </a:rPr>
              <a:t>tflearn.DNN</a:t>
            </a:r>
            <a:r>
              <a:rPr lang="en-US" sz="900" dirty="0">
                <a:solidFill>
                  <a:srgbClr val="0070C0"/>
                </a:solidFill>
                <a:latin typeface="Consolas"/>
                <a:ea typeface="Consolas"/>
                <a:cs typeface="Consolas"/>
                <a:sym typeface="Consolas"/>
              </a:rPr>
              <a:t>(net, </a:t>
            </a:r>
            <a:r>
              <a:rPr lang="en-US" sz="900" dirty="0" err="1">
                <a:solidFill>
                  <a:srgbClr val="0070C0"/>
                </a:solidFill>
                <a:latin typeface="Consolas"/>
                <a:ea typeface="Consolas"/>
                <a:cs typeface="Consolas"/>
                <a:sym typeface="Consolas"/>
              </a:rPr>
              <a:t>tensorboard_verbose</a:t>
            </a:r>
            <a:r>
              <a:rPr lang="en-US" sz="900" dirty="0">
                <a:solidFill>
                  <a:srgbClr val="0070C0"/>
                </a:solidFill>
                <a:latin typeface="Consolas"/>
                <a:ea typeface="Consolas"/>
                <a:cs typeface="Consolas"/>
                <a:sym typeface="Consolas"/>
              </a:rPr>
              <a:t>=0)</a:t>
            </a:r>
            <a:endParaRPr dirty="0"/>
          </a:p>
          <a:p>
            <a:pPr marL="0" marR="0" lvl="0" indent="0" algn="l" rtl="0">
              <a:spcBef>
                <a:spcPts val="0"/>
              </a:spcBef>
              <a:spcAft>
                <a:spcPts val="0"/>
              </a:spcAft>
              <a:buNone/>
            </a:pPr>
            <a:r>
              <a:rPr lang="en-US" sz="900" dirty="0" err="1">
                <a:solidFill>
                  <a:srgbClr val="0070C0"/>
                </a:solidFill>
                <a:latin typeface="Consolas"/>
                <a:ea typeface="Consolas"/>
                <a:cs typeface="Consolas"/>
                <a:sym typeface="Consolas"/>
              </a:rPr>
              <a:t>model.fit</a:t>
            </a:r>
            <a:r>
              <a:rPr lang="en-US" sz="900" dirty="0">
                <a:solidFill>
                  <a:srgbClr val="0070C0"/>
                </a:solidFill>
                <a:latin typeface="Consolas"/>
                <a:ea typeface="Consolas"/>
                <a:cs typeface="Consolas"/>
                <a:sym typeface="Consolas"/>
              </a:rPr>
              <a:t>(</a:t>
            </a:r>
            <a:r>
              <a:rPr lang="en-US" sz="900" dirty="0" err="1">
                <a:solidFill>
                  <a:srgbClr val="0070C0"/>
                </a:solidFill>
                <a:latin typeface="Consolas"/>
                <a:ea typeface="Consolas"/>
                <a:cs typeface="Consolas"/>
                <a:sym typeface="Consolas"/>
              </a:rPr>
              <a:t>trainX</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trainY</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validation_set</a:t>
            </a:r>
            <a:r>
              <a:rPr lang="en-US" sz="900" dirty="0">
                <a:solidFill>
                  <a:srgbClr val="0070C0"/>
                </a:solidFill>
                <a:latin typeface="Consolas"/>
                <a:ea typeface="Consolas"/>
                <a:cs typeface="Consolas"/>
                <a:sym typeface="Consolas"/>
              </a:rPr>
              <a:t>=(</a:t>
            </a:r>
            <a:r>
              <a:rPr lang="en-US" sz="900" dirty="0" err="1">
                <a:solidFill>
                  <a:srgbClr val="0070C0"/>
                </a:solidFill>
                <a:latin typeface="Consolas"/>
                <a:ea typeface="Consolas"/>
                <a:cs typeface="Consolas"/>
                <a:sym typeface="Consolas"/>
              </a:rPr>
              <a:t>testX</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testY</a:t>
            </a: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show_metric</a:t>
            </a:r>
            <a:r>
              <a:rPr lang="en-US" sz="900" dirty="0">
                <a:solidFill>
                  <a:srgbClr val="0070C0"/>
                </a:solidFill>
                <a:latin typeface="Consolas"/>
                <a:ea typeface="Consolas"/>
                <a:cs typeface="Consolas"/>
                <a:sym typeface="Consolas"/>
              </a:rPr>
              <a:t>=True,</a:t>
            </a:r>
            <a:endParaRPr dirty="0"/>
          </a:p>
          <a:p>
            <a:pPr marL="0" marR="0" lvl="0" indent="0" algn="l" rtl="0">
              <a:spcBef>
                <a:spcPts val="0"/>
              </a:spcBef>
              <a:spcAft>
                <a:spcPts val="0"/>
              </a:spcAft>
              <a:buNone/>
            </a:pPr>
            <a:r>
              <a:rPr lang="en-US" sz="900" dirty="0">
                <a:solidFill>
                  <a:srgbClr val="0070C0"/>
                </a:solidFill>
                <a:latin typeface="Consolas"/>
                <a:ea typeface="Consolas"/>
                <a:cs typeface="Consolas"/>
                <a:sym typeface="Consolas"/>
              </a:rPr>
              <a:t>          </a:t>
            </a:r>
            <a:r>
              <a:rPr lang="en-US" sz="900" dirty="0" err="1">
                <a:solidFill>
                  <a:srgbClr val="0070C0"/>
                </a:solidFill>
                <a:latin typeface="Consolas"/>
                <a:ea typeface="Consolas"/>
                <a:cs typeface="Consolas"/>
                <a:sym typeface="Consolas"/>
              </a:rPr>
              <a:t>batch_size</a:t>
            </a:r>
            <a:r>
              <a:rPr lang="en-US" sz="900" dirty="0">
                <a:solidFill>
                  <a:srgbClr val="0070C0"/>
                </a:solidFill>
                <a:latin typeface="Consolas"/>
                <a:ea typeface="Consolas"/>
                <a:cs typeface="Consolas"/>
                <a:sym typeface="Consolas"/>
              </a:rPr>
              <a:t>=32)</a:t>
            </a:r>
            <a:endParaRPr dirty="0"/>
          </a:p>
        </p:txBody>
      </p:sp>
      <p:sp>
        <p:nvSpPr>
          <p:cNvPr id="169" name="Google Shape;169;p28"/>
          <p:cNvSpPr txBox="1"/>
          <p:nvPr/>
        </p:nvSpPr>
        <p:spPr>
          <a:xfrm>
            <a:off x="4204159" y="3069526"/>
            <a:ext cx="3134191"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a:solidFill>
                  <a:srgbClr val="00B050"/>
                </a:solidFill>
                <a:latin typeface="Consolas"/>
                <a:ea typeface="Consolas"/>
                <a:cs typeface="Consolas"/>
                <a:sym typeface="Consolas"/>
              </a:rPr>
              <a:t>from nltk.corpus import sentiwordnet as swn</a:t>
            </a:r>
            <a:endParaRPr sz="900">
              <a:solidFill>
                <a:srgbClr val="00B050"/>
              </a:solidFill>
              <a:latin typeface="Consolas"/>
              <a:ea typeface="Consolas"/>
              <a:cs typeface="Consolas"/>
              <a:sym typeface="Consolas"/>
            </a:endParaRPr>
          </a:p>
          <a:p>
            <a:pPr marL="0" marR="0" lvl="0" indent="0" algn="l" rtl="0">
              <a:spcBef>
                <a:spcPts val="0"/>
              </a:spcBef>
              <a:spcAft>
                <a:spcPts val="0"/>
              </a:spcAft>
              <a:buNone/>
            </a:pPr>
            <a:endParaRPr sz="900">
              <a:solidFill>
                <a:srgbClr val="00B050"/>
              </a:solidFill>
              <a:latin typeface="Consolas"/>
              <a:ea typeface="Consolas"/>
              <a:cs typeface="Consolas"/>
              <a:sym typeface="Consolas"/>
            </a:endParaRPr>
          </a:p>
          <a:p>
            <a:pPr marL="0" marR="0" lvl="0" indent="0" algn="l" rtl="0">
              <a:spcBef>
                <a:spcPts val="0"/>
              </a:spcBef>
              <a:spcAft>
                <a:spcPts val="0"/>
              </a:spcAft>
              <a:buNone/>
            </a:pPr>
            <a:r>
              <a:rPr lang="en-US" sz="900">
                <a:solidFill>
                  <a:srgbClr val="00B050"/>
                </a:solidFill>
                <a:latin typeface="Consolas"/>
                <a:ea typeface="Consolas"/>
                <a:cs typeface="Consolas"/>
                <a:sym typeface="Consolas"/>
              </a:rPr>
              <a:t>breakdown = swn.senti_synset('breakdown.n.03')</a:t>
            </a:r>
            <a:endParaRPr/>
          </a:p>
          <a:p>
            <a:pPr marL="0" marR="0" lvl="0" indent="0" algn="l" rtl="0">
              <a:spcBef>
                <a:spcPts val="0"/>
              </a:spcBef>
              <a:spcAft>
                <a:spcPts val="0"/>
              </a:spcAft>
              <a:buNone/>
            </a:pPr>
            <a:r>
              <a:rPr lang="en-US" sz="900">
                <a:solidFill>
                  <a:srgbClr val="00B050"/>
                </a:solidFill>
                <a:latin typeface="Consolas"/>
                <a:ea typeface="Consolas"/>
                <a:cs typeface="Consolas"/>
                <a:sym typeface="Consolas"/>
              </a:rPr>
              <a:t>print breakdown.pos_score()</a:t>
            </a:r>
            <a:endParaRPr/>
          </a:p>
          <a:p>
            <a:pPr marL="0" marR="0" lvl="0" indent="0" algn="l" rtl="0">
              <a:spcBef>
                <a:spcPts val="0"/>
              </a:spcBef>
              <a:spcAft>
                <a:spcPts val="0"/>
              </a:spcAft>
              <a:buNone/>
            </a:pPr>
            <a:r>
              <a:rPr lang="en-US" sz="900">
                <a:solidFill>
                  <a:srgbClr val="00B050"/>
                </a:solidFill>
                <a:latin typeface="Consolas"/>
                <a:ea typeface="Consolas"/>
                <a:cs typeface="Consolas"/>
                <a:sym typeface="Consolas"/>
              </a:rPr>
              <a:t>print breakdown.neg_score()</a:t>
            </a:r>
            <a:endParaRPr/>
          </a:p>
          <a:p>
            <a:pPr marL="0" marR="0" lvl="0" indent="0" algn="l" rtl="0">
              <a:spcBef>
                <a:spcPts val="0"/>
              </a:spcBef>
              <a:spcAft>
                <a:spcPts val="0"/>
              </a:spcAft>
              <a:buNone/>
            </a:pPr>
            <a:r>
              <a:rPr lang="en-US" sz="900">
                <a:solidFill>
                  <a:srgbClr val="00B050"/>
                </a:solidFill>
                <a:latin typeface="Consolas"/>
                <a:ea typeface="Consolas"/>
                <a:cs typeface="Consolas"/>
                <a:sym typeface="Consolas"/>
              </a:rPr>
              <a:t>print breakdown.obj_score()</a:t>
            </a:r>
            <a:endParaRPr/>
          </a:p>
          <a:p>
            <a:pPr marL="0" marR="0" lvl="0" indent="0" algn="l" rtl="0">
              <a:spcBef>
                <a:spcPts val="0"/>
              </a:spcBef>
              <a:spcAft>
                <a:spcPts val="0"/>
              </a:spcAft>
              <a:buNone/>
            </a:pPr>
            <a:endParaRPr sz="900">
              <a:solidFill>
                <a:srgbClr val="00B050"/>
              </a:solidFill>
              <a:latin typeface="Consolas"/>
              <a:ea typeface="Consolas"/>
              <a:cs typeface="Consolas"/>
              <a:sym typeface="Consolas"/>
            </a:endParaRPr>
          </a:p>
          <a:p>
            <a:pPr marL="0" marR="0" lvl="0" indent="0" algn="l" rtl="0">
              <a:spcBef>
                <a:spcPts val="0"/>
              </a:spcBef>
              <a:spcAft>
                <a:spcPts val="0"/>
              </a:spcAft>
              <a:buNone/>
            </a:pPr>
            <a:r>
              <a:rPr lang="en-US" sz="900">
                <a:solidFill>
                  <a:srgbClr val="00B050"/>
                </a:solidFill>
                <a:latin typeface="Consolas"/>
                <a:ea typeface="Consolas"/>
                <a:cs typeface="Consolas"/>
                <a:sym typeface="Consolas"/>
              </a:rPr>
              <a:t>print list(swn.senti_synsets('slow')) </a:t>
            </a:r>
            <a:endParaRPr sz="900">
              <a:solidFill>
                <a:srgbClr val="00B050"/>
              </a:solidFill>
              <a:latin typeface="Consolas"/>
              <a:ea typeface="Consolas"/>
              <a:cs typeface="Consolas"/>
              <a:sym typeface="Consolas"/>
            </a:endParaRPr>
          </a:p>
          <a:p>
            <a:pPr marL="0" marR="0" lvl="0" indent="0" algn="l" rtl="0">
              <a:spcBef>
                <a:spcPts val="0"/>
              </a:spcBef>
              <a:spcAft>
                <a:spcPts val="0"/>
              </a:spcAft>
              <a:buNone/>
            </a:pPr>
            <a:r>
              <a:rPr lang="en-US" sz="900">
                <a:solidFill>
                  <a:srgbClr val="00B050"/>
                </a:solidFill>
                <a:latin typeface="Consolas"/>
                <a:ea typeface="Consolas"/>
                <a:cs typeface="Consolas"/>
                <a:sym typeface="Consolas"/>
              </a:rPr>
              <a:t>happy = swn.senti_synsets('happy', 'a')</a:t>
            </a:r>
            <a:endParaRPr/>
          </a:p>
          <a:p>
            <a:pPr marL="0" marR="0" lvl="0" indent="0" algn="l" rtl="0">
              <a:spcBef>
                <a:spcPts val="0"/>
              </a:spcBef>
              <a:spcAft>
                <a:spcPts val="0"/>
              </a:spcAft>
              <a:buNone/>
            </a:pPr>
            <a:r>
              <a:rPr lang="en-US" sz="900">
                <a:solidFill>
                  <a:srgbClr val="00B050"/>
                </a:solidFill>
                <a:latin typeface="Consolas"/>
                <a:ea typeface="Consolas"/>
                <a:cs typeface="Consolas"/>
                <a:sym typeface="Consolas"/>
              </a:rPr>
              <a:t>all = swn.all_senti_synsets()</a:t>
            </a:r>
            <a:endParaRPr/>
          </a:p>
        </p:txBody>
      </p:sp>
      <p:sp>
        <p:nvSpPr>
          <p:cNvPr id="170" name="Google Shape;170;p28"/>
          <p:cNvSpPr txBox="1"/>
          <p:nvPr/>
        </p:nvSpPr>
        <p:spPr>
          <a:xfrm>
            <a:off x="6948668" y="3841790"/>
            <a:ext cx="5046562" cy="30162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dirty="0">
                <a:solidFill>
                  <a:srgbClr val="0070C0"/>
                </a:solidFill>
                <a:latin typeface="Consolas"/>
                <a:ea typeface="Consolas"/>
                <a:cs typeface="Consolas"/>
                <a:sym typeface="Consolas"/>
              </a:rPr>
              <a:t>Using </a:t>
            </a:r>
            <a:r>
              <a:rPr lang="en-US" sz="1000" dirty="0" err="1">
                <a:solidFill>
                  <a:srgbClr val="0070C0"/>
                </a:solidFill>
                <a:latin typeface="Consolas"/>
                <a:ea typeface="Consolas"/>
                <a:cs typeface="Consolas"/>
                <a:sym typeface="Consolas"/>
              </a:rPr>
              <a:t>sklearn</a:t>
            </a:r>
            <a:r>
              <a:rPr lang="en-US" sz="1000" dirty="0">
                <a:solidFill>
                  <a:srgbClr val="0070C0"/>
                </a:solidFill>
                <a:latin typeface="Consolas"/>
                <a:ea typeface="Consolas"/>
                <a:cs typeface="Consolas"/>
                <a:sym typeface="Consolas"/>
              </a:rPr>
              <a:t> &amp; </a:t>
            </a:r>
            <a:r>
              <a:rPr lang="en-US" sz="1000" dirty="0" err="1">
                <a:solidFill>
                  <a:srgbClr val="0070C0"/>
                </a:solidFill>
                <a:latin typeface="Consolas"/>
                <a:ea typeface="Consolas"/>
                <a:cs typeface="Consolas"/>
                <a:sym typeface="Consolas"/>
              </a:rPr>
              <a:t>nltk</a:t>
            </a:r>
            <a:r>
              <a:rPr lang="en-US" sz="10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endParaRPr sz="10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dirty="0">
                <a:solidFill>
                  <a:srgbClr val="0070C0"/>
                </a:solidFill>
                <a:latin typeface="Consolas"/>
                <a:ea typeface="Consolas"/>
                <a:cs typeface="Consolas"/>
                <a:sym typeface="Consolas"/>
              </a:rPr>
              <a:t>http://</a:t>
            </a:r>
            <a:r>
              <a:rPr lang="en-US" sz="1000" dirty="0" err="1">
                <a:solidFill>
                  <a:srgbClr val="0070C0"/>
                </a:solidFill>
                <a:latin typeface="Consolas"/>
                <a:ea typeface="Consolas"/>
                <a:cs typeface="Consolas"/>
                <a:sym typeface="Consolas"/>
              </a:rPr>
              <a:t>www.pitt.edu</a:t>
            </a:r>
            <a:r>
              <a:rPr lang="en-US" sz="1000" dirty="0">
                <a:solidFill>
                  <a:srgbClr val="0070C0"/>
                </a:solidFill>
                <a:latin typeface="Consolas"/>
                <a:ea typeface="Consolas"/>
                <a:cs typeface="Consolas"/>
                <a:sym typeface="Consolas"/>
              </a:rPr>
              <a:t>/~</a:t>
            </a:r>
            <a:r>
              <a:rPr lang="en-US" sz="1000" dirty="0" err="1">
                <a:solidFill>
                  <a:srgbClr val="0070C0"/>
                </a:solidFill>
                <a:latin typeface="Consolas"/>
                <a:ea typeface="Consolas"/>
                <a:cs typeface="Consolas"/>
                <a:sym typeface="Consolas"/>
              </a:rPr>
              <a:t>naraehan</a:t>
            </a:r>
            <a:r>
              <a:rPr lang="en-US" sz="1000" dirty="0">
                <a:solidFill>
                  <a:srgbClr val="0070C0"/>
                </a:solidFill>
                <a:latin typeface="Consolas"/>
                <a:ea typeface="Consolas"/>
                <a:cs typeface="Consolas"/>
                <a:sym typeface="Consolas"/>
              </a:rPr>
              <a:t>/presentation/</a:t>
            </a:r>
            <a:r>
              <a:rPr lang="en-US" sz="1000" dirty="0" err="1">
                <a:solidFill>
                  <a:srgbClr val="0070C0"/>
                </a:solidFill>
                <a:latin typeface="Consolas"/>
                <a:ea typeface="Consolas"/>
                <a:cs typeface="Consolas"/>
                <a:sym typeface="Consolas"/>
              </a:rPr>
              <a:t>Movie+Reviews+sentiment+analysis+with+Scikit-Learn.html</a:t>
            </a:r>
            <a:endParaRPr sz="1000" dirty="0">
              <a:solidFill>
                <a:srgbClr val="0070C0"/>
              </a:solidFill>
              <a:latin typeface="Consolas"/>
              <a:ea typeface="Consolas"/>
              <a:cs typeface="Consolas"/>
              <a:sym typeface="Consolas"/>
            </a:endParaRPr>
          </a:p>
          <a:p>
            <a:pPr marL="0" marR="0" lvl="0" indent="0" algn="l" rtl="0">
              <a:spcBef>
                <a:spcPts val="0"/>
              </a:spcBef>
              <a:spcAft>
                <a:spcPts val="0"/>
              </a:spcAft>
              <a:buNone/>
            </a:pPr>
            <a:endParaRPr sz="10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dirty="0">
                <a:solidFill>
                  <a:srgbClr val="0070C0"/>
                </a:solidFill>
                <a:latin typeface="Consolas"/>
                <a:ea typeface="Consolas"/>
                <a:cs typeface="Consolas"/>
                <a:sym typeface="Consolas"/>
              </a:rPr>
              <a:t>import </a:t>
            </a:r>
            <a:r>
              <a:rPr lang="en-US" sz="1000" dirty="0" err="1">
                <a:solidFill>
                  <a:srgbClr val="0070C0"/>
                </a:solidFill>
                <a:latin typeface="Consolas"/>
                <a:ea typeface="Consolas"/>
                <a:cs typeface="Consolas"/>
                <a:sym typeface="Consolas"/>
              </a:rPr>
              <a:t>sklearn</a:t>
            </a:r>
            <a:endParaRPr sz="10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dirty="0">
                <a:solidFill>
                  <a:srgbClr val="0070C0"/>
                </a:solidFill>
                <a:latin typeface="Consolas"/>
                <a:ea typeface="Consolas"/>
                <a:cs typeface="Consolas"/>
                <a:sym typeface="Consolas"/>
              </a:rPr>
              <a:t>from </a:t>
            </a:r>
            <a:r>
              <a:rPr lang="en-US" sz="1000" dirty="0" err="1">
                <a:solidFill>
                  <a:srgbClr val="0070C0"/>
                </a:solidFill>
                <a:latin typeface="Consolas"/>
                <a:ea typeface="Consolas"/>
                <a:cs typeface="Consolas"/>
                <a:sym typeface="Consolas"/>
              </a:rPr>
              <a:t>sklearn.datasets</a:t>
            </a:r>
            <a:r>
              <a:rPr lang="en-US" sz="1000" dirty="0">
                <a:solidFill>
                  <a:srgbClr val="0070C0"/>
                </a:solidFill>
                <a:latin typeface="Consolas"/>
                <a:ea typeface="Consolas"/>
                <a:cs typeface="Consolas"/>
                <a:sym typeface="Consolas"/>
              </a:rPr>
              <a:t> import </a:t>
            </a:r>
            <a:r>
              <a:rPr lang="en-US" sz="1000" dirty="0" err="1">
                <a:solidFill>
                  <a:srgbClr val="0070C0"/>
                </a:solidFill>
                <a:latin typeface="Consolas"/>
                <a:ea typeface="Consolas"/>
                <a:cs typeface="Consolas"/>
                <a:sym typeface="Consolas"/>
              </a:rPr>
              <a:t>load_files</a:t>
            </a:r>
            <a:endParaRPr sz="10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dirty="0" err="1">
                <a:solidFill>
                  <a:srgbClr val="0070C0"/>
                </a:solidFill>
                <a:latin typeface="Consolas"/>
                <a:ea typeface="Consolas"/>
                <a:cs typeface="Consolas"/>
                <a:sym typeface="Consolas"/>
              </a:rPr>
              <a:t>movie_train</a:t>
            </a:r>
            <a:r>
              <a:rPr lang="en-US" sz="1000" dirty="0">
                <a:solidFill>
                  <a:srgbClr val="0070C0"/>
                </a:solidFill>
                <a:latin typeface="Consolas"/>
                <a:ea typeface="Consolas"/>
                <a:cs typeface="Consolas"/>
                <a:sym typeface="Consolas"/>
              </a:rPr>
              <a:t> = </a:t>
            </a:r>
            <a:r>
              <a:rPr lang="en-US" sz="1000" dirty="0" err="1">
                <a:solidFill>
                  <a:srgbClr val="0070C0"/>
                </a:solidFill>
                <a:latin typeface="Consolas"/>
                <a:ea typeface="Consolas"/>
                <a:cs typeface="Consolas"/>
                <a:sym typeface="Consolas"/>
              </a:rPr>
              <a:t>load_files</a:t>
            </a:r>
            <a:r>
              <a:rPr lang="en-US" sz="1000" dirty="0">
                <a:solidFill>
                  <a:srgbClr val="0070C0"/>
                </a:solidFill>
                <a:latin typeface="Consolas"/>
                <a:ea typeface="Consolas"/>
                <a:cs typeface="Consolas"/>
                <a:sym typeface="Consolas"/>
              </a:rPr>
              <a:t>(</a:t>
            </a:r>
            <a:r>
              <a:rPr lang="en-US" sz="1000" dirty="0" err="1">
                <a:solidFill>
                  <a:srgbClr val="0070C0"/>
                </a:solidFill>
                <a:latin typeface="Consolas"/>
                <a:ea typeface="Consolas"/>
                <a:cs typeface="Consolas"/>
                <a:sym typeface="Consolas"/>
              </a:rPr>
              <a:t>moviedir</a:t>
            </a:r>
            <a:r>
              <a:rPr lang="en-US" sz="1000" dirty="0">
                <a:solidFill>
                  <a:srgbClr val="0070C0"/>
                </a:solidFill>
                <a:latin typeface="Consolas"/>
                <a:ea typeface="Consolas"/>
                <a:cs typeface="Consolas"/>
                <a:sym typeface="Consolas"/>
              </a:rPr>
              <a:t>, shuffle=True)</a:t>
            </a:r>
            <a:endParaRPr dirty="0"/>
          </a:p>
          <a:p>
            <a:pPr marL="0" marR="0" lvl="0" indent="0" algn="l" rtl="0">
              <a:spcBef>
                <a:spcPts val="0"/>
              </a:spcBef>
              <a:spcAft>
                <a:spcPts val="0"/>
              </a:spcAft>
              <a:buNone/>
            </a:pPr>
            <a:r>
              <a:rPr lang="en-US" sz="1000" dirty="0">
                <a:solidFill>
                  <a:srgbClr val="0070C0"/>
                </a:solidFill>
                <a:latin typeface="Consolas"/>
                <a:ea typeface="Consolas"/>
                <a:cs typeface="Consolas"/>
                <a:sym typeface="Consolas"/>
              </a:rPr>
              <a:t>from </a:t>
            </a:r>
            <a:r>
              <a:rPr lang="en-US" sz="1000" dirty="0" err="1">
                <a:solidFill>
                  <a:srgbClr val="0070C0"/>
                </a:solidFill>
                <a:latin typeface="Consolas"/>
                <a:ea typeface="Consolas"/>
                <a:cs typeface="Consolas"/>
                <a:sym typeface="Consolas"/>
              </a:rPr>
              <a:t>sklearn.feature_extraction.text</a:t>
            </a:r>
            <a:r>
              <a:rPr lang="en-US" sz="1000" dirty="0">
                <a:solidFill>
                  <a:srgbClr val="0070C0"/>
                </a:solidFill>
                <a:latin typeface="Consolas"/>
                <a:ea typeface="Consolas"/>
                <a:cs typeface="Consolas"/>
                <a:sym typeface="Consolas"/>
              </a:rPr>
              <a:t> import </a:t>
            </a:r>
            <a:r>
              <a:rPr lang="en-US" sz="1000" dirty="0" err="1">
                <a:solidFill>
                  <a:srgbClr val="0070C0"/>
                </a:solidFill>
                <a:latin typeface="Consolas"/>
                <a:ea typeface="Consolas"/>
                <a:cs typeface="Consolas"/>
                <a:sym typeface="Consolas"/>
              </a:rPr>
              <a:t>CountVectorizer</a:t>
            </a:r>
            <a:endParaRPr sz="10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dirty="0">
                <a:solidFill>
                  <a:srgbClr val="0070C0"/>
                </a:solidFill>
                <a:latin typeface="Consolas"/>
                <a:ea typeface="Consolas"/>
                <a:cs typeface="Consolas"/>
                <a:sym typeface="Consolas"/>
              </a:rPr>
              <a:t>import </a:t>
            </a:r>
            <a:r>
              <a:rPr lang="en-US" sz="1000" dirty="0" err="1">
                <a:solidFill>
                  <a:srgbClr val="0070C0"/>
                </a:solidFill>
                <a:latin typeface="Consolas"/>
                <a:ea typeface="Consolas"/>
                <a:cs typeface="Consolas"/>
                <a:sym typeface="Consolas"/>
              </a:rPr>
              <a:t>nltk</a:t>
            </a:r>
            <a:endParaRPr sz="10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dirty="0" err="1">
                <a:solidFill>
                  <a:srgbClr val="0070C0"/>
                </a:solidFill>
                <a:latin typeface="Consolas"/>
                <a:ea typeface="Consolas"/>
                <a:cs typeface="Consolas"/>
                <a:sym typeface="Consolas"/>
              </a:rPr>
              <a:t>foovec</a:t>
            </a:r>
            <a:r>
              <a:rPr lang="en-US" sz="1000" dirty="0">
                <a:solidFill>
                  <a:srgbClr val="0070C0"/>
                </a:solidFill>
                <a:latin typeface="Consolas"/>
                <a:ea typeface="Consolas"/>
                <a:cs typeface="Consolas"/>
                <a:sym typeface="Consolas"/>
              </a:rPr>
              <a:t> = </a:t>
            </a:r>
            <a:r>
              <a:rPr lang="en-US" sz="1000" dirty="0" err="1">
                <a:solidFill>
                  <a:srgbClr val="0070C0"/>
                </a:solidFill>
                <a:latin typeface="Consolas"/>
                <a:ea typeface="Consolas"/>
                <a:cs typeface="Consolas"/>
                <a:sym typeface="Consolas"/>
              </a:rPr>
              <a:t>CountVectorizer</a:t>
            </a:r>
            <a:r>
              <a:rPr lang="en-US" sz="1000" dirty="0">
                <a:solidFill>
                  <a:srgbClr val="0070C0"/>
                </a:solidFill>
                <a:latin typeface="Consolas"/>
                <a:ea typeface="Consolas"/>
                <a:cs typeface="Consolas"/>
                <a:sym typeface="Consolas"/>
              </a:rPr>
              <a:t>(</a:t>
            </a:r>
            <a:r>
              <a:rPr lang="en-US" sz="1000" dirty="0" err="1">
                <a:solidFill>
                  <a:srgbClr val="0070C0"/>
                </a:solidFill>
                <a:latin typeface="Consolas"/>
                <a:ea typeface="Consolas"/>
                <a:cs typeface="Consolas"/>
                <a:sym typeface="Consolas"/>
              </a:rPr>
              <a:t>min_df</a:t>
            </a:r>
            <a:r>
              <a:rPr lang="en-US" sz="1000" dirty="0">
                <a:solidFill>
                  <a:srgbClr val="0070C0"/>
                </a:solidFill>
                <a:latin typeface="Consolas"/>
                <a:ea typeface="Consolas"/>
                <a:cs typeface="Consolas"/>
                <a:sym typeface="Consolas"/>
              </a:rPr>
              <a:t>=1, tokenizer=</a:t>
            </a:r>
            <a:r>
              <a:rPr lang="en-US" sz="1000" dirty="0" err="1">
                <a:solidFill>
                  <a:srgbClr val="0070C0"/>
                </a:solidFill>
                <a:latin typeface="Consolas"/>
                <a:ea typeface="Consolas"/>
                <a:cs typeface="Consolas"/>
                <a:sym typeface="Consolas"/>
              </a:rPr>
              <a:t>nltk.word_tokenize</a:t>
            </a:r>
            <a:r>
              <a:rPr lang="en-US" sz="10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endParaRPr sz="10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dirty="0">
                <a:solidFill>
                  <a:srgbClr val="0070C0"/>
                </a:solidFill>
                <a:latin typeface="Consolas"/>
                <a:ea typeface="Consolas"/>
                <a:cs typeface="Consolas"/>
                <a:sym typeface="Consolas"/>
              </a:rPr>
              <a:t># Convert raw frequency counts into TF-IDF </a:t>
            </a:r>
            <a:endParaRPr dirty="0"/>
          </a:p>
          <a:p>
            <a:pPr marL="0" marR="0" lvl="0" indent="0" algn="l" rtl="0">
              <a:spcBef>
                <a:spcPts val="0"/>
              </a:spcBef>
              <a:spcAft>
                <a:spcPts val="0"/>
              </a:spcAft>
              <a:buNone/>
            </a:pPr>
            <a:r>
              <a:rPr lang="en-US" sz="1000" dirty="0">
                <a:solidFill>
                  <a:srgbClr val="0070C0"/>
                </a:solidFill>
                <a:latin typeface="Consolas"/>
                <a:ea typeface="Consolas"/>
                <a:cs typeface="Consolas"/>
                <a:sym typeface="Consolas"/>
              </a:rPr>
              <a:t># (Term Frequency -- Inverse Document Frequency) values</a:t>
            </a:r>
            <a:endParaRPr dirty="0"/>
          </a:p>
          <a:p>
            <a:pPr marL="0" marR="0" lvl="0" indent="0" algn="l" rtl="0">
              <a:spcBef>
                <a:spcPts val="0"/>
              </a:spcBef>
              <a:spcAft>
                <a:spcPts val="0"/>
              </a:spcAft>
              <a:buNone/>
            </a:pPr>
            <a:r>
              <a:rPr lang="en-US" sz="1000" dirty="0">
                <a:solidFill>
                  <a:srgbClr val="0070C0"/>
                </a:solidFill>
                <a:latin typeface="Consolas"/>
                <a:ea typeface="Consolas"/>
                <a:cs typeface="Consolas"/>
                <a:sym typeface="Consolas"/>
              </a:rPr>
              <a:t>from </a:t>
            </a:r>
            <a:r>
              <a:rPr lang="en-US" sz="1000" dirty="0" err="1">
                <a:solidFill>
                  <a:srgbClr val="0070C0"/>
                </a:solidFill>
                <a:latin typeface="Consolas"/>
                <a:ea typeface="Consolas"/>
                <a:cs typeface="Consolas"/>
                <a:sym typeface="Consolas"/>
              </a:rPr>
              <a:t>sklearn.feature_extraction.text</a:t>
            </a:r>
            <a:r>
              <a:rPr lang="en-US" sz="1000" dirty="0">
                <a:solidFill>
                  <a:srgbClr val="0070C0"/>
                </a:solidFill>
                <a:latin typeface="Consolas"/>
                <a:ea typeface="Consolas"/>
                <a:cs typeface="Consolas"/>
                <a:sym typeface="Consolas"/>
              </a:rPr>
              <a:t> import </a:t>
            </a:r>
            <a:r>
              <a:rPr lang="en-US" sz="1000" dirty="0" err="1">
                <a:solidFill>
                  <a:srgbClr val="0070C0"/>
                </a:solidFill>
                <a:latin typeface="Consolas"/>
                <a:ea typeface="Consolas"/>
                <a:cs typeface="Consolas"/>
                <a:sym typeface="Consolas"/>
              </a:rPr>
              <a:t>TfidfTransformer</a:t>
            </a:r>
            <a:endParaRPr sz="1000" dirty="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dirty="0" err="1">
                <a:solidFill>
                  <a:srgbClr val="0070C0"/>
                </a:solidFill>
                <a:latin typeface="Consolas"/>
                <a:ea typeface="Consolas"/>
                <a:cs typeface="Consolas"/>
                <a:sym typeface="Consolas"/>
              </a:rPr>
              <a:t>tfidf_transformer</a:t>
            </a:r>
            <a:r>
              <a:rPr lang="en-US" sz="1000" dirty="0">
                <a:solidFill>
                  <a:srgbClr val="0070C0"/>
                </a:solidFill>
                <a:latin typeface="Consolas"/>
                <a:ea typeface="Consolas"/>
                <a:cs typeface="Consolas"/>
                <a:sym typeface="Consolas"/>
              </a:rPr>
              <a:t> = </a:t>
            </a:r>
            <a:r>
              <a:rPr lang="en-US" sz="1000" dirty="0" err="1">
                <a:solidFill>
                  <a:srgbClr val="0070C0"/>
                </a:solidFill>
                <a:latin typeface="Consolas"/>
                <a:ea typeface="Consolas"/>
                <a:cs typeface="Consolas"/>
                <a:sym typeface="Consolas"/>
              </a:rPr>
              <a:t>TfidfTransformer</a:t>
            </a:r>
            <a:r>
              <a:rPr lang="en-US" sz="10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r>
              <a:rPr lang="en-US" sz="1000" dirty="0" err="1">
                <a:solidFill>
                  <a:srgbClr val="0070C0"/>
                </a:solidFill>
                <a:latin typeface="Consolas"/>
                <a:ea typeface="Consolas"/>
                <a:cs typeface="Consolas"/>
                <a:sym typeface="Consolas"/>
              </a:rPr>
              <a:t>sents_tfidf</a:t>
            </a:r>
            <a:r>
              <a:rPr lang="en-US" sz="1000" dirty="0">
                <a:solidFill>
                  <a:srgbClr val="0070C0"/>
                </a:solidFill>
                <a:latin typeface="Consolas"/>
                <a:ea typeface="Consolas"/>
                <a:cs typeface="Consolas"/>
                <a:sym typeface="Consolas"/>
              </a:rPr>
              <a:t> = </a:t>
            </a:r>
            <a:r>
              <a:rPr lang="en-US" sz="1000" dirty="0" err="1">
                <a:solidFill>
                  <a:srgbClr val="0070C0"/>
                </a:solidFill>
                <a:latin typeface="Consolas"/>
                <a:ea typeface="Consolas"/>
                <a:cs typeface="Consolas"/>
                <a:sym typeface="Consolas"/>
              </a:rPr>
              <a:t>tfidf_transformer.fit_transform</a:t>
            </a:r>
            <a:r>
              <a:rPr lang="en-US" sz="1000" dirty="0">
                <a:solidFill>
                  <a:srgbClr val="0070C0"/>
                </a:solidFill>
                <a:latin typeface="Consolas"/>
                <a:ea typeface="Consolas"/>
                <a:cs typeface="Consolas"/>
                <a:sym typeface="Consolas"/>
              </a:rPr>
              <a:t>(</a:t>
            </a:r>
            <a:r>
              <a:rPr lang="en-US" sz="1000" dirty="0" err="1">
                <a:solidFill>
                  <a:srgbClr val="0070C0"/>
                </a:solidFill>
                <a:latin typeface="Consolas"/>
                <a:ea typeface="Consolas"/>
                <a:cs typeface="Consolas"/>
                <a:sym typeface="Consolas"/>
              </a:rPr>
              <a:t>sents_counts</a:t>
            </a:r>
            <a:r>
              <a:rPr lang="en-US" sz="10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r>
              <a:rPr lang="en-US" sz="1000" dirty="0">
                <a:solidFill>
                  <a:srgbClr val="0070C0"/>
                </a:solidFill>
                <a:latin typeface="Consolas"/>
                <a:ea typeface="Consolas"/>
                <a:cs typeface="Consolas"/>
                <a:sym typeface="Consolas"/>
              </a:rPr>
              <a:t>print </a:t>
            </a:r>
            <a:r>
              <a:rPr lang="en-US" sz="1000" dirty="0" err="1">
                <a:solidFill>
                  <a:srgbClr val="0070C0"/>
                </a:solidFill>
                <a:latin typeface="Consolas"/>
                <a:ea typeface="Consolas"/>
                <a:cs typeface="Consolas"/>
                <a:sym typeface="Consolas"/>
              </a:rPr>
              <a:t>sents_tfidf.toarray</a:t>
            </a:r>
            <a:r>
              <a:rPr lang="en-US" sz="1000" dirty="0">
                <a:solidFill>
                  <a:srgbClr val="0070C0"/>
                </a:solidFill>
                <a:latin typeface="Consolas"/>
                <a:ea typeface="Consolas"/>
                <a:cs typeface="Consolas"/>
                <a:sym typeface="Consolas"/>
              </a:rPr>
              <a:t>()</a:t>
            </a:r>
            <a:endParaRPr dirty="0"/>
          </a:p>
          <a:p>
            <a:pPr marL="0" marR="0" lvl="0" indent="0" algn="l" rtl="0">
              <a:spcBef>
                <a:spcPts val="0"/>
              </a:spcBef>
              <a:spcAft>
                <a:spcPts val="0"/>
              </a:spcAft>
              <a:buNone/>
            </a:pPr>
            <a:r>
              <a:rPr lang="en-US" sz="1000" dirty="0">
                <a:solidFill>
                  <a:srgbClr val="0070C0"/>
                </a:solidFill>
                <a:latin typeface="Consolas"/>
                <a:ea typeface="Consolas"/>
                <a:cs typeface="Consolas"/>
                <a:sym typeface="Consolas"/>
              </a:rPr>
              <a:t>...</a:t>
            </a:r>
            <a:endParaRPr sz="1000" dirty="0">
              <a:solidFill>
                <a:srgbClr val="0070C0"/>
              </a:solidFill>
              <a:latin typeface="Consolas"/>
              <a:ea typeface="Consolas"/>
              <a:cs typeface="Consolas"/>
              <a:sym typeface="Consolas"/>
            </a:endParaRPr>
          </a:p>
        </p:txBody>
      </p:sp>
    </p:spTree>
    <p:extLst>
      <p:ext uri="{BB962C8B-B14F-4D97-AF65-F5344CB8AC3E}">
        <p14:creationId xmlns:p14="http://schemas.microsoft.com/office/powerpoint/2010/main" val="27381176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0"/>
          <p:cNvSpPr txBox="1"/>
          <p:nvPr/>
        </p:nvSpPr>
        <p:spPr>
          <a:xfrm>
            <a:off x="82241" y="0"/>
            <a:ext cx="8344129" cy="58169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TF-IDF</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a:solidFill>
                  <a:srgbClr val="0070C0"/>
                </a:solidFill>
                <a:latin typeface="Calibri"/>
                <a:ea typeface="Calibri"/>
                <a:cs typeface="Calibri"/>
                <a:sym typeface="Calibri"/>
              </a:rPr>
              <a:t>TF_IDF </a:t>
            </a:r>
            <a:r>
              <a:rPr lang="en-US" sz="1400">
                <a:solidFill>
                  <a:schemeClr val="dk1"/>
                </a:solidFill>
                <a:latin typeface="Calibri"/>
                <a:ea typeface="Calibri"/>
                <a:cs typeface="Calibri"/>
                <a:sym typeface="Calibri"/>
              </a:rPr>
              <a:t>stands for </a:t>
            </a:r>
            <a:r>
              <a:rPr lang="en-US" sz="1400" b="1">
                <a:solidFill>
                  <a:srgbClr val="0070C0"/>
                </a:solidFill>
                <a:latin typeface="Calibri"/>
                <a:ea typeface="Calibri"/>
                <a:cs typeface="Calibri"/>
                <a:sym typeface="Calibri"/>
              </a:rPr>
              <a:t>Term Frequency - Inverse Document Frequency</a:t>
            </a:r>
            <a:r>
              <a:rPr lang="en-US" sz="1400">
                <a:solidFill>
                  <a:schemeClr val="dk1"/>
                </a:solidFill>
                <a:latin typeface="Calibri"/>
                <a:ea typeface="Calibri"/>
                <a:cs typeface="Calibri"/>
                <a:sym typeface="Calibri"/>
              </a:rPr>
              <a:t>, </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It is calculated by multiplying two numbers:   </a:t>
            </a:r>
            <a:r>
              <a:rPr lang="en-US" sz="1400" b="1">
                <a:solidFill>
                  <a:srgbClr val="0070C0"/>
                </a:solidFill>
                <a:latin typeface="Calibri"/>
                <a:ea typeface="Calibri"/>
                <a:cs typeface="Calibri"/>
                <a:sym typeface="Calibri"/>
              </a:rPr>
              <a:t>TF_IDF = TF * IDF</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where:</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TF(t) = (Number of times term t appears in a document) / (Total number of terms in the document).</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IDF(t) = log(Total number of documents / Number of documents with term t in it).</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Example:Consider a document containing 100 words wherein the word “cat” appears 3 times.</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TF = (3 / 100) = 0.03.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Now, assume we have 10 million documents and the word cat appears in one thousand of these. </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Then, the inverse document frequency IDF = log(10,000,000 / 1,000) = 4. </a:t>
            </a:r>
            <a:br>
              <a:rPr lang="en-US" sz="1400">
                <a:solidFill>
                  <a:schemeClr val="dk1"/>
                </a:solidFill>
                <a:latin typeface="Calibri"/>
                <a:ea typeface="Calibri"/>
                <a:cs typeface="Calibri"/>
                <a:sym typeface="Calibri"/>
              </a:rPr>
            </a:br>
            <a:r>
              <a:rPr lang="en-US" sz="1400">
                <a:solidFill>
                  <a:schemeClr val="dk1"/>
                </a:solidFill>
                <a:latin typeface="Calibri"/>
                <a:ea typeface="Calibri"/>
                <a:cs typeface="Calibri"/>
                <a:sym typeface="Calibri"/>
              </a:rPr>
              <a:t>Thus </a:t>
            </a:r>
            <a:r>
              <a:rPr lang="en-US" sz="1400" b="1">
                <a:solidFill>
                  <a:srgbClr val="0070C0"/>
                </a:solidFill>
                <a:latin typeface="Calibri"/>
                <a:ea typeface="Calibri"/>
                <a:cs typeface="Calibri"/>
                <a:sym typeface="Calibri"/>
              </a:rPr>
              <a:t>TF_IDF</a:t>
            </a:r>
            <a:r>
              <a:rPr lang="en-US" sz="1400">
                <a:solidFill>
                  <a:srgbClr val="0070C0"/>
                </a:solidFill>
                <a:latin typeface="Calibri"/>
                <a:ea typeface="Calibri"/>
                <a:cs typeface="Calibri"/>
                <a:sym typeface="Calibri"/>
              </a:rPr>
              <a:t> </a:t>
            </a:r>
            <a:r>
              <a:rPr lang="en-US" sz="1400">
                <a:solidFill>
                  <a:schemeClr val="dk1"/>
                </a:solidFill>
                <a:latin typeface="Calibri"/>
                <a:ea typeface="Calibri"/>
                <a:cs typeface="Calibri"/>
                <a:sym typeface="Calibri"/>
              </a:rPr>
              <a:t>= TF * IDF = 0.03 * 4 = 0.12</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Note – for common “stop” words (“a”, “the”, “to”, “and”, “of”, etc.) the </a:t>
            </a:r>
            <a:r>
              <a:rPr lang="en-US" sz="1400" b="1">
                <a:solidFill>
                  <a:srgbClr val="0070C0"/>
                </a:solidFill>
                <a:latin typeface="Calibri"/>
                <a:ea typeface="Calibri"/>
                <a:cs typeface="Calibri"/>
                <a:sym typeface="Calibri"/>
              </a:rPr>
              <a:t>TF_IDF</a:t>
            </a:r>
            <a:r>
              <a:rPr lang="en-US" sz="1400">
                <a:solidFill>
                  <a:schemeClr val="dk1"/>
                </a:solidFill>
                <a:latin typeface="Calibri"/>
                <a:ea typeface="Calibri"/>
                <a:cs typeface="Calibri"/>
                <a:sym typeface="Calibri"/>
              </a:rPr>
              <a:t> value is very close to zero.</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Variations of the </a:t>
            </a:r>
            <a:r>
              <a:rPr lang="en-US" sz="1400" b="1">
                <a:solidFill>
                  <a:srgbClr val="0070C0"/>
                </a:solidFill>
                <a:latin typeface="Calibri"/>
                <a:ea typeface="Calibri"/>
                <a:cs typeface="Calibri"/>
                <a:sym typeface="Calibri"/>
              </a:rPr>
              <a:t>TF_IDF</a:t>
            </a:r>
            <a:r>
              <a:rPr lang="en-US" sz="1400">
                <a:solidFill>
                  <a:schemeClr val="dk1"/>
                </a:solidFill>
                <a:latin typeface="Calibri"/>
                <a:ea typeface="Calibri"/>
                <a:cs typeface="Calibri"/>
                <a:sym typeface="Calibri"/>
              </a:rPr>
              <a:t> weighting scheme are often used by search engines as a central tool in scoring and ranking a document's relevance given a user query. One of the simplest ranking functions is computed by summing the </a:t>
            </a:r>
            <a:r>
              <a:rPr lang="en-US" sz="1400" b="1">
                <a:solidFill>
                  <a:srgbClr val="0070C0"/>
                </a:solidFill>
                <a:latin typeface="Calibri"/>
                <a:ea typeface="Calibri"/>
                <a:cs typeface="Calibri"/>
                <a:sym typeface="Calibri"/>
              </a:rPr>
              <a:t>TF_IDF </a:t>
            </a:r>
            <a:r>
              <a:rPr lang="en-US" sz="1400">
                <a:solidFill>
                  <a:schemeClr val="dk1"/>
                </a:solidFill>
                <a:latin typeface="Calibri"/>
                <a:ea typeface="Calibri"/>
                <a:cs typeface="Calibri"/>
                <a:sym typeface="Calibri"/>
              </a:rPr>
              <a:t>for each query term. </a:t>
            </a:r>
            <a:r>
              <a:rPr lang="en-US" sz="1400" b="1">
                <a:solidFill>
                  <a:srgbClr val="0070C0"/>
                </a:solidFill>
                <a:latin typeface="Calibri"/>
                <a:ea typeface="Calibri"/>
                <a:cs typeface="Calibri"/>
                <a:sym typeface="Calibri"/>
              </a:rPr>
              <a:t>TF_IDF</a:t>
            </a:r>
            <a:r>
              <a:rPr lang="en-US" sz="1400">
                <a:solidFill>
                  <a:schemeClr val="dk1"/>
                </a:solidFill>
                <a:latin typeface="Calibri"/>
                <a:ea typeface="Calibri"/>
                <a:cs typeface="Calibri"/>
                <a:sym typeface="Calibri"/>
              </a:rPr>
              <a:t> can be successfully used for stop-words filtering in various subject fields including text summarization and classification.</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Books: </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Bruce Croft  “Search Engines: Information Retrieval in Practice”</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  Christopher Manning “Introduction to Information Retrieval</a:t>
            </a:r>
            <a:r>
              <a:rPr lang="en-US" sz="1800">
                <a:solidFill>
                  <a:schemeClr val="dk1"/>
                </a:solidFill>
                <a:latin typeface="Calibri"/>
                <a:ea typeface="Calibri"/>
                <a:cs typeface="Calibri"/>
                <a:sym typeface="Calibri"/>
              </a:rPr>
              <a:t>”</a:t>
            </a:r>
            <a:endParaRPr/>
          </a:p>
        </p:txBody>
      </p:sp>
    </p:spTree>
    <p:extLst>
      <p:ext uri="{BB962C8B-B14F-4D97-AF65-F5344CB8AC3E}">
        <p14:creationId xmlns:p14="http://schemas.microsoft.com/office/powerpoint/2010/main" val="4162179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p:nvPr/>
        </p:nvSpPr>
        <p:spPr>
          <a:xfrm>
            <a:off x="82241" y="0"/>
            <a:ext cx="8344129" cy="14465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Topic Modeling</a:t>
            </a:r>
            <a:endParaRPr sz="3200" b="1" dirty="0">
              <a:solidFill>
                <a:schemeClr val="dk1"/>
              </a:solidFill>
              <a:latin typeface="Calibri"/>
              <a:ea typeface="Calibri"/>
              <a:cs typeface="Calibri"/>
              <a:sym typeface="Calibri"/>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Topic modeling is a machine learning method for discovering “topics” that occur in a collection of documents.</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You can train topic models to create summaries of the text.</a:t>
            </a:r>
            <a:endParaRPr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Models:  Latent Dirichlet allocation (LDA),  Labeled LDA,  PLDA new, word2vec</a:t>
            </a:r>
            <a:endParaRPr dirty="0"/>
          </a:p>
        </p:txBody>
      </p:sp>
      <p:sp>
        <p:nvSpPr>
          <p:cNvPr id="190" name="Google Shape;190;p31"/>
          <p:cNvSpPr txBox="1"/>
          <p:nvPr/>
        </p:nvSpPr>
        <p:spPr>
          <a:xfrm>
            <a:off x="82250" y="1965340"/>
            <a:ext cx="8604550" cy="603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 </a:t>
            </a:r>
            <a:r>
              <a:rPr lang="en-US" sz="1600" dirty="0">
                <a:solidFill>
                  <a:schemeClr val="dk1"/>
                </a:solidFill>
                <a:latin typeface="Calibri"/>
                <a:ea typeface="Calibri"/>
                <a:cs typeface="Calibri"/>
                <a:sym typeface="Calibri"/>
                <a:hlinkClick r:id="rId3"/>
              </a:rPr>
              <a:t>http://</a:t>
            </a:r>
            <a:r>
              <a:rPr lang="en-US" sz="1600" dirty="0" err="1">
                <a:solidFill>
                  <a:schemeClr val="dk1"/>
                </a:solidFill>
                <a:latin typeface="Calibri"/>
                <a:ea typeface="Calibri"/>
                <a:cs typeface="Calibri"/>
                <a:sym typeface="Calibri"/>
                <a:hlinkClick r:id="rId3"/>
              </a:rPr>
              <a:t>people.csail.mit.edu</a:t>
            </a:r>
            <a:r>
              <a:rPr lang="en-US" sz="1600" dirty="0">
                <a:solidFill>
                  <a:schemeClr val="dk1"/>
                </a:solidFill>
                <a:latin typeface="Calibri"/>
                <a:ea typeface="Calibri"/>
                <a:cs typeface="Calibri"/>
                <a:sym typeface="Calibri"/>
                <a:hlinkClick r:id="rId3"/>
              </a:rPr>
              <a:t>/</a:t>
            </a:r>
            <a:r>
              <a:rPr lang="en-US" sz="1600" dirty="0" err="1">
                <a:solidFill>
                  <a:schemeClr val="dk1"/>
                </a:solidFill>
                <a:latin typeface="Calibri"/>
                <a:ea typeface="Calibri"/>
                <a:cs typeface="Calibri"/>
                <a:sym typeface="Calibri"/>
                <a:hlinkClick r:id="rId3"/>
              </a:rPr>
              <a:t>dsontag</a:t>
            </a:r>
            <a:r>
              <a:rPr lang="en-US" sz="1600" dirty="0">
                <a:solidFill>
                  <a:schemeClr val="dk1"/>
                </a:solidFill>
                <a:latin typeface="Calibri"/>
                <a:ea typeface="Calibri"/>
                <a:cs typeface="Calibri"/>
                <a:sym typeface="Calibri"/>
                <a:hlinkClick r:id="rId3"/>
              </a:rPr>
              <a:t>/courses/pgm13/slides/BleiNgJordan2003.pdf</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a:t>
            </a:r>
            <a:r>
              <a:rPr lang="en-US" sz="1600" dirty="0">
                <a:solidFill>
                  <a:schemeClr val="dk1"/>
                </a:solidFill>
                <a:latin typeface="Calibri"/>
                <a:ea typeface="Calibri"/>
                <a:cs typeface="Calibri"/>
                <a:sym typeface="Calibri"/>
                <a:hlinkClick r:id="rId4"/>
              </a:rPr>
              <a:t>https://eight2late.wordpress.com/2015/09/29/a-gentle-introduction-to-topic-modeling-using-r/</a:t>
            </a:r>
            <a:endParaRPr lang="en-US" sz="1600" dirty="0">
              <a:solidFill>
                <a:schemeClr val="dk1"/>
              </a:solidFill>
              <a:latin typeface="Calibri"/>
              <a:ea typeface="Calibri"/>
              <a:cs typeface="Calibri"/>
              <a:sym typeface="Calibri"/>
            </a:endParaRPr>
          </a:p>
        </p:txBody>
      </p:sp>
      <p:sp>
        <p:nvSpPr>
          <p:cNvPr id="191" name="Google Shape;191;p31"/>
          <p:cNvSpPr txBox="1"/>
          <p:nvPr/>
        </p:nvSpPr>
        <p:spPr>
          <a:xfrm>
            <a:off x="82241" y="1596026"/>
            <a:ext cx="964130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LDA is a technique that facilitates the </a:t>
            </a:r>
            <a:r>
              <a:rPr lang="en-US" sz="1800" i="1" dirty="0">
                <a:solidFill>
                  <a:schemeClr val="dk1"/>
                </a:solidFill>
                <a:latin typeface="Calibri"/>
                <a:ea typeface="Calibri"/>
                <a:cs typeface="Calibri"/>
                <a:sym typeface="Calibri"/>
              </a:rPr>
              <a:t>automatic discovery of themes in a collection of documents</a:t>
            </a:r>
            <a:endParaRPr sz="1800" dirty="0">
              <a:solidFill>
                <a:schemeClr val="dk1"/>
              </a:solidFill>
              <a:latin typeface="Calibri"/>
              <a:ea typeface="Calibri"/>
              <a:cs typeface="Calibri"/>
              <a:sym typeface="Calibri"/>
            </a:endParaRPr>
          </a:p>
        </p:txBody>
      </p:sp>
      <p:sp>
        <p:nvSpPr>
          <p:cNvPr id="192" name="Google Shape;192;p31"/>
          <p:cNvSpPr txBox="1"/>
          <p:nvPr/>
        </p:nvSpPr>
        <p:spPr>
          <a:xfrm>
            <a:off x="82241" y="3202329"/>
            <a:ext cx="5242794" cy="3477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00">
                <a:solidFill>
                  <a:srgbClr val="0070C0"/>
                </a:solidFill>
                <a:latin typeface="Consolas"/>
                <a:ea typeface="Consolas"/>
                <a:cs typeface="Consolas"/>
                <a:sym typeface="Consolas"/>
              </a:rPr>
              <a:t>from __future__ import division, print_function</a:t>
            </a:r>
            <a:endParaRPr sz="100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import numpy as np</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import lda</a:t>
            </a:r>
            <a:endParaRPr sz="100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import lda.datasets</a:t>
            </a:r>
            <a:endParaRPr sz="1000">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X = lda.datasets.load_reuters()</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vocab = lda.datasets.load_reuters_vocab()</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titles = lda.datasets.load_reuters_titles()</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doc_id = 0</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word_id = 3117</a:t>
            </a:r>
            <a:endParaRPr/>
          </a:p>
          <a:p>
            <a:pPr marL="0" marR="0" lvl="0" indent="0" algn="l" rtl="0">
              <a:spcBef>
                <a:spcPts val="0"/>
              </a:spcBef>
              <a:spcAft>
                <a:spcPts val="0"/>
              </a:spcAft>
              <a:buNone/>
            </a:pPr>
            <a:r>
              <a:rPr lang="en-US" sz="1000" b="1">
                <a:solidFill>
                  <a:srgbClr val="0070C0"/>
                </a:solidFill>
                <a:latin typeface="Consolas"/>
                <a:ea typeface="Consolas"/>
                <a:cs typeface="Consolas"/>
                <a:sym typeface="Consolas"/>
              </a:rPr>
              <a:t>model = lda.LDA(n_topics=20, n_iter=500, random_state=1)</a:t>
            </a:r>
            <a:endParaRPr b="1"/>
          </a:p>
          <a:p>
            <a:pPr marL="0" marR="0" lvl="0" indent="0" algn="l" rtl="0">
              <a:spcBef>
                <a:spcPts val="0"/>
              </a:spcBef>
              <a:spcAft>
                <a:spcPts val="0"/>
              </a:spcAft>
              <a:buNone/>
            </a:pPr>
            <a:r>
              <a:rPr lang="en-US" sz="1000" b="1">
                <a:solidFill>
                  <a:srgbClr val="0070C0"/>
                </a:solidFill>
                <a:latin typeface="Consolas"/>
                <a:ea typeface="Consolas"/>
                <a:cs typeface="Consolas"/>
                <a:sym typeface="Consolas"/>
              </a:rPr>
              <a:t>model.fit(X)</a:t>
            </a:r>
            <a:endParaRPr sz="1000" b="1">
              <a:solidFill>
                <a:srgbClr val="0070C0"/>
              </a:solidFill>
              <a:latin typeface="Consolas"/>
              <a:ea typeface="Consolas"/>
              <a:cs typeface="Consolas"/>
              <a:sym typeface="Consolas"/>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topic_word = model.topic_word_ </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for n in range(5):</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    sum_pr = sum(topic_word[n,:])</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    print("topic: {} sum: {}".format(n, sum_pr))</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n = 5</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for i, topic_dist in enumerate(topic_word):</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    topic_words = np.array(vocab)[np.argsort(topic_dist)][:-(n+1):-1]</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    print('*Topic {}\n- {}'.format(i, ' '.join(topic_words)))</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doc_topic = model.doc_topic_</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print("type(doc_topic): {}".format(type(doc_topic)))</a:t>
            </a:r>
            <a:endParaRPr/>
          </a:p>
          <a:p>
            <a:pPr marL="0" marR="0" lvl="0" indent="0" algn="l" rtl="0">
              <a:spcBef>
                <a:spcPts val="0"/>
              </a:spcBef>
              <a:spcAft>
                <a:spcPts val="0"/>
              </a:spcAft>
              <a:buNone/>
            </a:pPr>
            <a:r>
              <a:rPr lang="en-US" sz="1000">
                <a:solidFill>
                  <a:srgbClr val="0070C0"/>
                </a:solidFill>
                <a:latin typeface="Consolas"/>
                <a:ea typeface="Consolas"/>
                <a:cs typeface="Consolas"/>
                <a:sym typeface="Consolas"/>
              </a:rPr>
              <a:t>print("shape: {}".format(doc_topic.shape))</a:t>
            </a:r>
            <a:endParaRPr/>
          </a:p>
        </p:txBody>
      </p:sp>
      <p:sp>
        <p:nvSpPr>
          <p:cNvPr id="193" name="Google Shape;193;p31"/>
          <p:cNvSpPr txBox="1"/>
          <p:nvPr/>
        </p:nvSpPr>
        <p:spPr>
          <a:xfrm>
            <a:off x="5325035" y="2742975"/>
            <a:ext cx="6750840" cy="378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solidFill>
                  <a:srgbClr val="0070C0"/>
                </a:solidFill>
              </a:rPr>
              <a:t>Latent Dirichlet Allocation (LDA)</a:t>
            </a:r>
            <a:r>
              <a:rPr lang="en-US" sz="1600" dirty="0"/>
              <a:t> is a generative probabilistic model for collections of discrete data such as text corpora. </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US" sz="1600" dirty="0"/>
              <a:t>David M. </a:t>
            </a:r>
            <a:r>
              <a:rPr lang="en-US" sz="1600" dirty="0" err="1"/>
              <a:t>Blei</a:t>
            </a:r>
            <a:r>
              <a:rPr lang="en-US" sz="1600" dirty="0"/>
              <a:t> , Andrew Y. Ng, Michael I. Jordan (2003)</a:t>
            </a:r>
            <a:endParaRPr sz="1600" dirty="0"/>
          </a:p>
          <a:p>
            <a:pPr marL="0" lvl="0" indent="0" algn="l" rtl="0">
              <a:spcBef>
                <a:spcPts val="0"/>
              </a:spcBef>
              <a:spcAft>
                <a:spcPts val="0"/>
              </a:spcAft>
              <a:buClr>
                <a:schemeClr val="dk1"/>
              </a:buClr>
              <a:buSzPts val="1100"/>
              <a:buFont typeface="Arial"/>
              <a:buNone/>
            </a:pPr>
            <a:endParaRPr sz="1600" dirty="0"/>
          </a:p>
          <a:p>
            <a:pPr marL="0" lvl="0" indent="0" algn="l" rtl="0">
              <a:spcBef>
                <a:spcPts val="0"/>
              </a:spcBef>
              <a:spcAft>
                <a:spcPts val="0"/>
              </a:spcAft>
              <a:buClr>
                <a:schemeClr val="dk1"/>
              </a:buClr>
              <a:buSzPts val="1100"/>
              <a:buFont typeface="Arial"/>
              <a:buNone/>
            </a:pPr>
            <a:r>
              <a:rPr lang="en-US" sz="1600" dirty="0"/>
              <a:t>LDA is a three-level hierarchical Bayesian model, in which each item of a collection is modeled as a finite mixture over an underlying set of topics. </a:t>
            </a:r>
            <a:endParaRPr sz="1600" dirty="0"/>
          </a:p>
          <a:p>
            <a:pPr marL="0" lvl="0" indent="0" algn="l" rtl="0">
              <a:spcBef>
                <a:spcPts val="0"/>
              </a:spcBef>
              <a:spcAft>
                <a:spcPts val="0"/>
              </a:spcAft>
              <a:buClr>
                <a:schemeClr val="dk1"/>
              </a:buClr>
              <a:buSzPts val="1100"/>
              <a:buFont typeface="Arial"/>
              <a:buNone/>
            </a:pPr>
            <a:r>
              <a:rPr lang="en-US" sz="1600" dirty="0"/>
              <a:t>Each topic is, in turn, modeled as an infinite mixture over an underlying set of topic probabilities. In the context of text modeling, the topic probabilities provide an explicit representation of a document. </a:t>
            </a:r>
            <a:endParaRPr sz="1600" dirty="0"/>
          </a:p>
          <a:p>
            <a:pPr marL="0" lvl="0" indent="0" algn="l" rtl="0">
              <a:spcBef>
                <a:spcPts val="0"/>
              </a:spcBef>
              <a:spcAft>
                <a:spcPts val="0"/>
              </a:spcAft>
              <a:buClr>
                <a:schemeClr val="dk1"/>
              </a:buClr>
              <a:buSzPts val="1100"/>
              <a:buFont typeface="Arial"/>
              <a:buNone/>
            </a:pPr>
            <a:endParaRPr sz="1600" dirty="0"/>
          </a:p>
          <a:p>
            <a:pPr marL="0" lvl="0" indent="0" algn="l" rtl="0">
              <a:spcBef>
                <a:spcPts val="0"/>
              </a:spcBef>
              <a:spcAft>
                <a:spcPts val="0"/>
              </a:spcAft>
              <a:buNone/>
            </a:pPr>
            <a:r>
              <a:rPr lang="en-US" sz="1600" dirty="0"/>
              <a:t>Note: abbreviation "</a:t>
            </a:r>
            <a:r>
              <a:rPr lang="en-US" sz="1600" b="1" dirty="0">
                <a:solidFill>
                  <a:srgbClr val="0070C0"/>
                </a:solidFill>
              </a:rPr>
              <a:t>LDA</a:t>
            </a:r>
            <a:r>
              <a:rPr lang="en-US" sz="1600" dirty="0"/>
              <a:t>" is also used for </a:t>
            </a:r>
            <a:r>
              <a:rPr lang="en-US" sz="1600" b="1" dirty="0">
                <a:solidFill>
                  <a:srgbClr val="0070C0"/>
                </a:solidFill>
              </a:rPr>
              <a:t>Linear Discriminant Analysis</a:t>
            </a:r>
            <a:r>
              <a:rPr lang="en-US" sz="1600" dirty="0"/>
              <a:t> (LDA) - a statistical method to find a linear combination of features to achieve separation of two or more classes. Used for dimensionality reduction before classification. Similar to PCA (Principal Component Analysis).</a:t>
            </a:r>
            <a:endParaRPr sz="1600" dirty="0"/>
          </a:p>
          <a:p>
            <a:pPr marL="0" lvl="0" indent="0" algn="l" rtl="0">
              <a:spcBef>
                <a:spcPts val="0"/>
              </a:spcBef>
              <a:spcAft>
                <a:spcPts val="0"/>
              </a:spcAft>
              <a:buNone/>
            </a:pPr>
            <a:endParaRPr sz="1600" dirty="0"/>
          </a:p>
        </p:txBody>
      </p:sp>
    </p:spTree>
    <p:extLst>
      <p:ext uri="{BB962C8B-B14F-4D97-AF65-F5344CB8AC3E}">
        <p14:creationId xmlns:p14="http://schemas.microsoft.com/office/powerpoint/2010/main" val="28171581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7"/>
          <p:cNvSpPr txBox="1"/>
          <p:nvPr/>
        </p:nvSpPr>
        <p:spPr>
          <a:xfrm>
            <a:off x="272716" y="128336"/>
            <a:ext cx="2457037" cy="584775"/>
          </a:xfrm>
          <a:prstGeom prst="rect">
            <a:avLst/>
          </a:prstGeom>
          <a:noFill/>
          <a:ln>
            <a:noFill/>
          </a:ln>
        </p:spPr>
        <p:txBody>
          <a:bodyPr spcFirstLastPara="1" wrap="square" lIns="91425" tIns="45700" rIns="91425" bIns="45700" anchor="t" anchorCtr="0">
            <a:noAutofit/>
          </a:bodyPr>
          <a:lstStyle/>
          <a:p>
            <a:pPr lvl="0"/>
            <a:r>
              <a:rPr lang="en-US" sz="3200" b="1" dirty="0">
                <a:solidFill>
                  <a:schemeClr val="dk1"/>
                </a:solidFill>
                <a:latin typeface="Calibri"/>
                <a:ea typeface="Calibri"/>
                <a:cs typeface="Calibri"/>
                <a:sym typeface="Calibri"/>
              </a:rPr>
              <a:t>word2vec</a:t>
            </a:r>
            <a:endParaRPr dirty="0"/>
          </a:p>
        </p:txBody>
      </p:sp>
      <p:sp>
        <p:nvSpPr>
          <p:cNvPr id="402" name="Google Shape;402;p27"/>
          <p:cNvSpPr txBox="1"/>
          <p:nvPr/>
        </p:nvSpPr>
        <p:spPr>
          <a:xfrm>
            <a:off x="272716" y="866274"/>
            <a:ext cx="6160168" cy="5574867"/>
          </a:xfrm>
          <a:prstGeom prst="rect">
            <a:avLst/>
          </a:prstGeom>
          <a:noFill/>
          <a:ln>
            <a:noFill/>
          </a:ln>
        </p:spPr>
        <p:txBody>
          <a:bodyPr spcFirstLastPara="1" wrap="square" lIns="91425" tIns="45700" rIns="91425" bIns="45700" anchor="t" anchorCtr="0">
            <a:noAutofit/>
          </a:bodyPr>
          <a:lstStyle/>
          <a:p>
            <a:pPr lvl="0"/>
            <a:r>
              <a:rPr lang="en-US" sz="2000" b="1" dirty="0">
                <a:solidFill>
                  <a:srgbClr val="0070C0"/>
                </a:solidFill>
                <a:ea typeface="Calibri"/>
                <a:cs typeface="Calibri"/>
                <a:sym typeface="Calibri"/>
              </a:rPr>
              <a:t>Word embedding</a:t>
            </a:r>
            <a:r>
              <a:rPr lang="en-US" sz="2000" dirty="0">
                <a:solidFill>
                  <a:schemeClr val="dk1"/>
                </a:solidFill>
                <a:ea typeface="Calibri"/>
                <a:cs typeface="Calibri"/>
                <a:sym typeface="Calibri"/>
              </a:rPr>
              <a:t> - techniques to map words or phrases from the vocabulary to vectors of real numbers.</a:t>
            </a:r>
          </a:p>
          <a:p>
            <a:pPr lvl="0"/>
            <a:endParaRPr lang="en-US" sz="2000" dirty="0">
              <a:solidFill>
                <a:schemeClr val="dk1"/>
              </a:solidFill>
              <a:ea typeface="Calibri"/>
              <a:cs typeface="Calibri"/>
              <a:sym typeface="Calibri"/>
            </a:endParaRPr>
          </a:p>
          <a:p>
            <a:pPr lvl="0"/>
            <a:r>
              <a:rPr lang="en-US" sz="2000" dirty="0">
                <a:solidFill>
                  <a:schemeClr val="dk1"/>
                </a:solidFill>
                <a:ea typeface="Calibri"/>
                <a:cs typeface="Calibri"/>
                <a:sym typeface="Calibri"/>
              </a:rPr>
              <a:t>Main idea - a word  can be described by its “neighbors” – a company that this word has. </a:t>
            </a:r>
            <a:endParaRPr lang="en-US" sz="2000" dirty="0"/>
          </a:p>
          <a:p>
            <a:pPr lvl="0"/>
            <a:r>
              <a:rPr lang="en-US" sz="2000" dirty="0">
                <a:solidFill>
                  <a:schemeClr val="dk1"/>
                </a:solidFill>
                <a:ea typeface="Calibri"/>
                <a:cs typeface="Calibri"/>
                <a:sym typeface="Calibri"/>
              </a:rPr>
              <a:t>Similar words tend to have similar neighbors.</a:t>
            </a:r>
            <a:br>
              <a:rPr lang="en-US" sz="2000" dirty="0">
                <a:solidFill>
                  <a:schemeClr val="dk1"/>
                </a:solidFill>
                <a:ea typeface="Calibri"/>
                <a:cs typeface="Calibri"/>
                <a:sym typeface="Calibri"/>
              </a:rPr>
            </a:br>
            <a:r>
              <a:rPr lang="en-US" sz="2000" dirty="0">
                <a:solidFill>
                  <a:schemeClr val="dk1"/>
                </a:solidFill>
                <a:ea typeface="Calibri"/>
                <a:cs typeface="Calibri"/>
                <a:sym typeface="Calibri"/>
              </a:rPr>
              <a:t>Numerical vectors (</a:t>
            </a:r>
            <a:r>
              <a:rPr lang="en-US" sz="2000" b="1" dirty="0">
                <a:solidFill>
                  <a:srgbClr val="0070C0"/>
                </a:solidFill>
                <a:ea typeface="Calibri"/>
                <a:cs typeface="Calibri"/>
                <a:sym typeface="Calibri"/>
              </a:rPr>
              <a:t>word embeddings</a:t>
            </a:r>
            <a:r>
              <a:rPr lang="en-US" sz="2000" dirty="0">
                <a:solidFill>
                  <a:schemeClr val="dk1"/>
                </a:solidFill>
                <a:ea typeface="Calibri"/>
                <a:cs typeface="Calibri"/>
                <a:sym typeface="Calibri"/>
              </a:rPr>
              <a:t>) are constructed so that we can do vector arithmetic on them:</a:t>
            </a:r>
            <a:endParaRPr lang="en-US" sz="2000" dirty="0"/>
          </a:p>
          <a:p>
            <a:pPr lvl="0"/>
            <a:endParaRPr lang="en-US" sz="2000" dirty="0">
              <a:solidFill>
                <a:schemeClr val="dk1"/>
              </a:solidFill>
              <a:ea typeface="Calibri"/>
              <a:cs typeface="Calibri"/>
              <a:sym typeface="Calibri"/>
            </a:endParaRPr>
          </a:p>
          <a:p>
            <a:pPr lvl="0"/>
            <a:r>
              <a:rPr lang="en-US" sz="2000" b="1" dirty="0">
                <a:solidFill>
                  <a:schemeClr val="dk1"/>
                </a:solidFill>
                <a:ea typeface="Calibri"/>
                <a:cs typeface="Calibri"/>
                <a:sym typeface="Calibri"/>
              </a:rPr>
              <a:t>”king” – “he” + “she”   ~   “queen”</a:t>
            </a:r>
            <a:endParaRPr lang="en-US" sz="2000" b="1" dirty="0"/>
          </a:p>
          <a:p>
            <a:pPr lvl="0"/>
            <a:endParaRPr lang="en-US" sz="2000" dirty="0">
              <a:solidFill>
                <a:schemeClr val="dk1"/>
              </a:solidFill>
              <a:ea typeface="Calibri"/>
              <a:cs typeface="Calibri"/>
              <a:sym typeface="Calibri"/>
            </a:endParaRPr>
          </a:p>
          <a:p>
            <a:pPr lvl="0"/>
            <a:r>
              <a:rPr lang="en-US" sz="2000" b="1" dirty="0">
                <a:solidFill>
                  <a:srgbClr val="0070C0"/>
                </a:solidFill>
                <a:ea typeface="Calibri"/>
                <a:cs typeface="Calibri"/>
                <a:sym typeface="Calibri"/>
              </a:rPr>
              <a:t>word2vec</a:t>
            </a:r>
            <a:r>
              <a:rPr lang="en-US" sz="2000" dirty="0">
                <a:solidFill>
                  <a:schemeClr val="dk1"/>
                </a:solidFill>
                <a:ea typeface="Calibri"/>
                <a:cs typeface="Calibri"/>
                <a:sym typeface="Calibri"/>
              </a:rPr>
              <a:t> is a two-layer neural net that processes text. Its input is a text corpus and its output is a set of vectors of real numbers (typically in ~100 dimensional space). </a:t>
            </a:r>
          </a:p>
          <a:p>
            <a:pPr lvl="0"/>
            <a:r>
              <a:rPr lang="en-US" sz="2000" dirty="0">
                <a:solidFill>
                  <a:schemeClr val="dk1"/>
                </a:solidFill>
                <a:latin typeface="Calibri"/>
                <a:ea typeface="Calibri"/>
                <a:cs typeface="Calibri"/>
                <a:sym typeface="Calibri"/>
              </a:rPr>
              <a:t>We train this  network to represent meaning (semantics) of words as vectors.</a:t>
            </a:r>
            <a:endParaRPr sz="2000" dirty="0"/>
          </a:p>
        </p:txBody>
      </p:sp>
      <p:pic>
        <p:nvPicPr>
          <p:cNvPr id="403" name="Google Shape;403;p27"/>
          <p:cNvPicPr preferRelativeResize="0"/>
          <p:nvPr/>
        </p:nvPicPr>
        <p:blipFill rotWithShape="1">
          <a:blip r:embed="rId3">
            <a:alphaModFix/>
          </a:blip>
          <a:srcRect/>
          <a:stretch/>
        </p:blipFill>
        <p:spPr>
          <a:xfrm>
            <a:off x="7044524" y="3075340"/>
            <a:ext cx="5147476" cy="3782660"/>
          </a:xfrm>
          <a:prstGeom prst="rect">
            <a:avLst/>
          </a:prstGeom>
          <a:noFill/>
          <a:ln>
            <a:noFill/>
          </a:ln>
        </p:spPr>
      </p:pic>
      <p:pic>
        <p:nvPicPr>
          <p:cNvPr id="404" name="Google Shape;404;p27"/>
          <p:cNvPicPr preferRelativeResize="0"/>
          <p:nvPr/>
        </p:nvPicPr>
        <p:blipFill rotWithShape="1">
          <a:blip r:embed="rId4">
            <a:alphaModFix/>
          </a:blip>
          <a:srcRect/>
          <a:stretch/>
        </p:blipFill>
        <p:spPr>
          <a:xfrm>
            <a:off x="9825712" y="48126"/>
            <a:ext cx="2294798" cy="2947004"/>
          </a:xfrm>
          <a:prstGeom prst="rect">
            <a:avLst/>
          </a:prstGeom>
          <a:noFill/>
          <a:ln>
            <a:noFill/>
          </a:ln>
        </p:spPr>
      </p:pic>
      <p:sp>
        <p:nvSpPr>
          <p:cNvPr id="405" name="Google Shape;405;p27"/>
          <p:cNvSpPr txBox="1"/>
          <p:nvPr/>
        </p:nvSpPr>
        <p:spPr>
          <a:xfrm>
            <a:off x="8231639" y="866274"/>
            <a:ext cx="1386623"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Tomas</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Mikolov</a:t>
            </a:r>
            <a:endParaRPr sz="2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503191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p:nvPr/>
        </p:nvSpPr>
        <p:spPr>
          <a:xfrm>
            <a:off x="115125" y="0"/>
            <a:ext cx="8163815" cy="46257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Word2vec </a:t>
            </a:r>
            <a:r>
              <a:rPr lang="en-US" sz="1800" b="1" dirty="0">
                <a:solidFill>
                  <a:schemeClr val="dk1"/>
                </a:solidFill>
                <a:latin typeface="Calibri"/>
                <a:ea typeface="Calibri"/>
                <a:cs typeface="Calibri"/>
                <a:sym typeface="Calibri"/>
              </a:rPr>
              <a:t>- </a:t>
            </a:r>
            <a:r>
              <a:rPr lang="en-US" sz="1800" dirty="0">
                <a:solidFill>
                  <a:schemeClr val="dk1"/>
                </a:solidFill>
                <a:latin typeface="Calibri"/>
                <a:ea typeface="Calibri"/>
                <a:cs typeface="Calibri"/>
                <a:sym typeface="Calibri"/>
              </a:rPr>
              <a:t>a group of models that tries to represent each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word in a large text as a vector in a space of N dimensions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(which we will call features)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making similar words also be close to each other. </a:t>
            </a:r>
          </a:p>
          <a:p>
            <a:pPr marL="0" marR="0" lvl="0" indent="0" algn="l" rtl="0">
              <a:spcBef>
                <a:spcPts val="0"/>
              </a:spcBef>
              <a:spcAft>
                <a:spcPts val="0"/>
              </a:spcAft>
              <a:buNone/>
            </a:pP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a:t>
            </a:r>
            <a:r>
              <a:rPr lang="en-US" sz="1800" b="1" dirty="0">
                <a:solidFill>
                  <a:srgbClr val="FF0000"/>
                </a:solidFill>
                <a:latin typeface="Calibri"/>
                <a:ea typeface="Calibri"/>
                <a:cs typeface="Calibri"/>
                <a:sym typeface="Calibri"/>
              </a:rPr>
              <a:t>V(King) – V(Man) + V(Woman)  ~  V(Queen)</a:t>
            </a:r>
            <a:endParaRPr dirty="0"/>
          </a:p>
          <a:p>
            <a:pPr marL="0" marR="0" lvl="0" indent="0" algn="l" rtl="0">
              <a:spcBef>
                <a:spcPts val="0"/>
              </a:spcBef>
              <a:spcAft>
                <a:spcPts val="0"/>
              </a:spcAft>
              <a:buNone/>
            </a:pPr>
            <a:endParaRPr sz="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Tomas </a:t>
            </a:r>
            <a:r>
              <a:rPr lang="en-US" sz="1800" dirty="0" err="1">
                <a:solidFill>
                  <a:schemeClr val="dk1"/>
                </a:solidFill>
                <a:latin typeface="Calibri"/>
                <a:ea typeface="Calibri"/>
                <a:cs typeface="Calibri"/>
                <a:sym typeface="Calibri"/>
              </a:rPr>
              <a:t>Mikolov</a:t>
            </a:r>
            <a:r>
              <a:rPr lang="en-US" sz="1800" dirty="0">
                <a:solidFill>
                  <a:schemeClr val="dk1"/>
                </a:solidFill>
                <a:latin typeface="Calibri"/>
                <a:ea typeface="Calibri"/>
                <a:cs typeface="Calibri"/>
                <a:sym typeface="Calibri"/>
              </a:rPr>
              <a:t> published word2vec in 2013. </a:t>
            </a:r>
            <a:endParaRPr dirty="0"/>
          </a:p>
          <a:p>
            <a:pPr marL="0" marR="0" lvl="0" indent="0" algn="l" rtl="0">
              <a:spcBef>
                <a:spcPts val="0"/>
              </a:spcBef>
              <a:spcAft>
                <a:spcPts val="0"/>
              </a:spcAft>
              <a:buNone/>
            </a:pPr>
            <a:endParaRPr lang="en-US" sz="1400" dirty="0">
              <a:solidFill>
                <a:srgbClr val="0070C0"/>
              </a:solidFill>
              <a:latin typeface="Calibri"/>
              <a:ea typeface="Calibri"/>
              <a:cs typeface="Calibri"/>
              <a:sym typeface="Calibri"/>
            </a:endParaRPr>
          </a:p>
          <a:p>
            <a:pPr marL="0" marR="0" lvl="0" indent="0" algn="l" rtl="0">
              <a:spcBef>
                <a:spcPts val="0"/>
              </a:spcBef>
              <a:spcAft>
                <a:spcPts val="0"/>
              </a:spcAft>
              <a:buNone/>
            </a:pPr>
            <a:r>
              <a:rPr lang="en-US" sz="1600" dirty="0">
                <a:solidFill>
                  <a:srgbClr val="0070C0"/>
                </a:solidFill>
                <a:latin typeface="Calibri"/>
                <a:ea typeface="Calibri"/>
                <a:cs typeface="Calibri"/>
                <a:sym typeface="Calibri"/>
              </a:rPr>
              <a:t>Note – there are many models in other areas working as “Something-to-</a:t>
            </a:r>
            <a:r>
              <a:rPr lang="en-US" sz="1600" dirty="0" err="1">
                <a:solidFill>
                  <a:srgbClr val="0070C0"/>
                </a:solidFill>
                <a:latin typeface="Calibri"/>
                <a:ea typeface="Calibri"/>
                <a:cs typeface="Calibri"/>
                <a:sym typeface="Calibri"/>
              </a:rPr>
              <a:t>vec</a:t>
            </a:r>
            <a:r>
              <a:rPr lang="en-US" sz="1600" dirty="0">
                <a:solidFill>
                  <a:srgbClr val="0070C0"/>
                </a:solidFill>
                <a:latin typeface="Calibri"/>
                <a:ea typeface="Calibri"/>
                <a:cs typeface="Calibri"/>
                <a:sym typeface="Calibri"/>
              </a:rPr>
              <a:t>”, for example:</a:t>
            </a:r>
            <a:br>
              <a:rPr lang="en-US" sz="1600" dirty="0">
                <a:solidFill>
                  <a:srgbClr val="0070C0"/>
                </a:solidFill>
                <a:latin typeface="Calibri"/>
                <a:ea typeface="Calibri"/>
                <a:cs typeface="Calibri"/>
                <a:sym typeface="Calibri"/>
              </a:rPr>
            </a:br>
            <a:r>
              <a:rPr lang="en-US" sz="1600" dirty="0">
                <a:solidFill>
                  <a:srgbClr val="0070C0"/>
                </a:solidFill>
                <a:latin typeface="Calibri"/>
                <a:ea typeface="Calibri"/>
                <a:cs typeface="Calibri"/>
                <a:sym typeface="Calibri"/>
              </a:rPr>
              <a:t> - Node2Vec - node2vec is an algorithmic framework for representational learning on graphs </a:t>
            </a:r>
            <a:br>
              <a:rPr lang="en-US" sz="1600" dirty="0">
                <a:solidFill>
                  <a:srgbClr val="0070C0"/>
                </a:solidFill>
                <a:latin typeface="Calibri"/>
                <a:ea typeface="Calibri"/>
                <a:cs typeface="Calibri"/>
                <a:sym typeface="Calibri"/>
              </a:rPr>
            </a:br>
            <a:r>
              <a:rPr lang="en-US" sz="1600" dirty="0">
                <a:solidFill>
                  <a:srgbClr val="0070C0"/>
                </a:solidFill>
                <a:latin typeface="Calibri"/>
                <a:ea typeface="Calibri"/>
                <a:cs typeface="Calibri"/>
                <a:sym typeface="Calibri"/>
              </a:rPr>
              <a:t>   (given any graph, it can learn continuous feature representations for the nodes).</a:t>
            </a:r>
            <a:endParaRPr sz="1600" dirty="0"/>
          </a:p>
          <a:p>
            <a:pPr marL="0" marR="0" lvl="0" indent="0" algn="l" rtl="0">
              <a:spcBef>
                <a:spcPts val="0"/>
              </a:spcBef>
              <a:spcAft>
                <a:spcPts val="0"/>
              </a:spcAft>
              <a:buNone/>
            </a:pPr>
            <a:r>
              <a:rPr lang="en-US" sz="1600" dirty="0">
                <a:solidFill>
                  <a:srgbClr val="0070C0"/>
                </a:solidFill>
                <a:latin typeface="Calibri"/>
                <a:ea typeface="Calibri"/>
                <a:cs typeface="Calibri"/>
                <a:sym typeface="Calibri"/>
              </a:rPr>
              <a:t> - Dna2vec - vector representations of variable-length k-</a:t>
            </a:r>
            <a:r>
              <a:rPr lang="en-US" sz="1600" dirty="0" err="1">
                <a:solidFill>
                  <a:srgbClr val="0070C0"/>
                </a:solidFill>
                <a:latin typeface="Calibri"/>
                <a:ea typeface="Calibri"/>
                <a:cs typeface="Calibri"/>
                <a:sym typeface="Calibri"/>
              </a:rPr>
              <a:t>mers</a:t>
            </a:r>
            <a:r>
              <a:rPr lang="en-US" sz="1600" dirty="0">
                <a:solidFill>
                  <a:srgbClr val="0070C0"/>
                </a:solidFill>
                <a:latin typeface="Calibri"/>
                <a:ea typeface="Calibri"/>
                <a:cs typeface="Calibri"/>
                <a:sym typeface="Calibri"/>
              </a:rPr>
              <a:t> (in long DNA sequence).</a:t>
            </a:r>
            <a:endParaRPr sz="1600" dirty="0"/>
          </a:p>
          <a:p>
            <a:pPr marL="0" marR="0" lvl="0" indent="0" algn="l" rtl="0">
              <a:spcBef>
                <a:spcPts val="0"/>
              </a:spcBef>
              <a:spcAft>
                <a:spcPts val="0"/>
              </a:spcAft>
              <a:buNone/>
            </a:pPr>
            <a:endParaRPr sz="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223E6A9-73C2-104C-8641-F2DEE017AA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78941" y="354292"/>
            <a:ext cx="3913059" cy="3110380"/>
          </a:xfrm>
          <a:prstGeom prst="rect">
            <a:avLst/>
          </a:prstGeom>
        </p:spPr>
      </p:pic>
    </p:spTree>
    <p:extLst>
      <p:ext uri="{BB962C8B-B14F-4D97-AF65-F5344CB8AC3E}">
        <p14:creationId xmlns:p14="http://schemas.microsoft.com/office/powerpoint/2010/main" val="895490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p:nvPr/>
        </p:nvSpPr>
        <p:spPr>
          <a:xfrm>
            <a:off x="115126" y="1"/>
            <a:ext cx="12076874" cy="17235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two main models in word2vec: </a:t>
            </a:r>
            <a:r>
              <a:rPr lang="en-US" sz="1800" b="1" dirty="0">
                <a:solidFill>
                  <a:srgbClr val="FF0000"/>
                </a:solidFill>
                <a:latin typeface="Calibri"/>
                <a:ea typeface="Calibri"/>
                <a:cs typeface="Calibri"/>
                <a:sym typeface="Calibri"/>
              </a:rPr>
              <a:t>Skip-Gram</a:t>
            </a:r>
            <a:r>
              <a:rPr lang="en-US" sz="1800" dirty="0">
                <a:solidFill>
                  <a:schemeClr val="dk1"/>
                </a:solidFill>
                <a:latin typeface="Calibri"/>
                <a:ea typeface="Calibri"/>
                <a:cs typeface="Calibri"/>
                <a:sym typeface="Calibri"/>
              </a:rPr>
              <a:t> and </a:t>
            </a:r>
            <a:r>
              <a:rPr lang="en-US" sz="1800" b="1" dirty="0">
                <a:solidFill>
                  <a:srgbClr val="FF0000"/>
                </a:solidFill>
                <a:latin typeface="Calibri"/>
                <a:ea typeface="Calibri"/>
                <a:cs typeface="Calibri"/>
                <a:sym typeface="Calibri"/>
              </a:rPr>
              <a:t>Continuous Bag of Words</a:t>
            </a:r>
            <a:r>
              <a:rPr lang="en-US" sz="1800" dirty="0">
                <a:solidFill>
                  <a:schemeClr val="dk1"/>
                </a:solidFill>
                <a:latin typeface="Calibri"/>
                <a:ea typeface="Calibri"/>
                <a:cs typeface="Calibri"/>
                <a:sym typeface="Calibri"/>
              </a:rPr>
              <a:t> (CBOW).</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Both architectures describe how the neural network "learns" the underlying word representations for each word. </a:t>
            </a: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Since learning word representations is essentially unsupervised, you need some way to "create" labels to train the model. </a:t>
            </a: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Skip-gram and CBOW are two ways of creating the "task" for the neural network -- you can think of this as the output layer of the neural network, where we create "labels" for the given input (which depends on the architecture). For both descriptions below, we assume that the current word in a sentence is w(t).</a:t>
            </a:r>
            <a:endParaRPr sz="1600" dirty="0"/>
          </a:p>
        </p:txBody>
      </p:sp>
      <p:pic>
        <p:nvPicPr>
          <p:cNvPr id="3" name="Picture 2">
            <a:extLst>
              <a:ext uri="{FF2B5EF4-FFF2-40B4-BE49-F238E27FC236}">
                <a16:creationId xmlns:a16="http://schemas.microsoft.com/office/drawing/2014/main" id="{7544E90D-38ED-1349-B9A0-BBF5E618A6D7}"/>
              </a:ext>
            </a:extLst>
          </p:cNvPr>
          <p:cNvPicPr>
            <a:picLocks noChangeAspect="1"/>
          </p:cNvPicPr>
          <p:nvPr/>
        </p:nvPicPr>
        <p:blipFill>
          <a:blip r:embed="rId3"/>
          <a:stretch>
            <a:fillRect/>
          </a:stretch>
        </p:blipFill>
        <p:spPr>
          <a:xfrm>
            <a:off x="1640541" y="1723536"/>
            <a:ext cx="8749926" cy="5094495"/>
          </a:xfrm>
          <a:prstGeom prst="rect">
            <a:avLst/>
          </a:prstGeom>
        </p:spPr>
      </p:pic>
    </p:spTree>
    <p:extLst>
      <p:ext uri="{BB962C8B-B14F-4D97-AF65-F5344CB8AC3E}">
        <p14:creationId xmlns:p14="http://schemas.microsoft.com/office/powerpoint/2010/main" val="805652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p:nvPr/>
        </p:nvSpPr>
        <p:spPr>
          <a:xfrm>
            <a:off x="0" y="847166"/>
            <a:ext cx="12076874" cy="5056093"/>
          </a:xfrm>
          <a:prstGeom prst="rect">
            <a:avLst/>
          </a:prstGeom>
          <a:noFill/>
          <a:ln>
            <a:noFill/>
          </a:ln>
        </p:spPr>
        <p:txBody>
          <a:bodyPr spcFirstLastPara="1" wrap="square" lIns="91425" tIns="45700" rIns="91425" bIns="45700" anchor="t" anchorCtr="0">
            <a:noAutofit/>
          </a:bodyPr>
          <a:lstStyle/>
          <a:p>
            <a:pPr lvl="0"/>
            <a:r>
              <a:rPr lang="en-US" sz="1600" b="1" dirty="0">
                <a:solidFill>
                  <a:srgbClr val="FF0000"/>
                </a:solidFill>
                <a:ea typeface="Calibri"/>
                <a:cs typeface="Calibri"/>
                <a:sym typeface="Calibri"/>
              </a:rPr>
              <a:t>CBOW (Continuous Bag of Words) </a:t>
            </a:r>
            <a:r>
              <a:rPr lang="en-US" sz="1600" dirty="0">
                <a:solidFill>
                  <a:schemeClr val="dk1"/>
                </a:solidFill>
                <a:latin typeface="Calibri"/>
                <a:ea typeface="Calibri"/>
                <a:cs typeface="Calibri"/>
                <a:sym typeface="Calibri"/>
              </a:rPr>
              <a:t>: The input to the model could be wi−2,wi−1,wi+1,wi+2, the preceding and following words of the current word we are at.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 output of the neural network will be </a:t>
            </a:r>
            <a:r>
              <a:rPr lang="en-US" sz="1600" dirty="0" err="1">
                <a:solidFill>
                  <a:schemeClr val="dk1"/>
                </a:solidFill>
                <a:latin typeface="Calibri"/>
                <a:ea typeface="Calibri"/>
                <a:cs typeface="Calibri"/>
                <a:sym typeface="Calibri"/>
              </a:rPr>
              <a:t>wi</a:t>
            </a:r>
            <a:r>
              <a:rPr lang="en-US" sz="1600" dirty="0">
                <a:solidFill>
                  <a:schemeClr val="dk1"/>
                </a:solidFill>
                <a:latin typeface="Calibri"/>
                <a:ea typeface="Calibri"/>
                <a:cs typeface="Calibri"/>
                <a:sym typeface="Calibri"/>
              </a:rPr>
              <a:t>.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Hence you can think of the task as "predicting the word given its context”. Note that the number of words we use depends on your setting for the window size.</a:t>
            </a:r>
            <a:endParaRPr sz="1600" dirty="0"/>
          </a:p>
          <a:p>
            <a:pPr marL="0" marR="0" lvl="0" indent="0" algn="l" rtl="0">
              <a:spcBef>
                <a:spcPts val="0"/>
              </a:spcBef>
              <a:spcAft>
                <a:spcPts val="0"/>
              </a:spcAft>
              <a:buNone/>
            </a:pPr>
            <a:endParaRPr lang="en-US"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rgbClr val="FF0000"/>
                </a:solidFill>
                <a:latin typeface="Calibri"/>
                <a:ea typeface="Calibri"/>
                <a:cs typeface="Calibri"/>
                <a:sym typeface="Calibri"/>
              </a:rPr>
              <a:t>Skip-gram</a:t>
            </a:r>
            <a:r>
              <a:rPr lang="en-US" sz="1600" dirty="0">
                <a:solidFill>
                  <a:schemeClr val="dk1"/>
                </a:solidFill>
                <a:latin typeface="Calibri"/>
                <a:ea typeface="Calibri"/>
                <a:cs typeface="Calibri"/>
                <a:sym typeface="Calibri"/>
              </a:rPr>
              <a:t>: The input to the model is </a:t>
            </a:r>
            <a:r>
              <a:rPr lang="en-US" sz="1600" dirty="0" err="1">
                <a:solidFill>
                  <a:schemeClr val="dk1"/>
                </a:solidFill>
                <a:latin typeface="Calibri"/>
                <a:ea typeface="Calibri"/>
                <a:cs typeface="Calibri"/>
                <a:sym typeface="Calibri"/>
              </a:rPr>
              <a:t>wi</a:t>
            </a:r>
            <a:r>
              <a:rPr lang="en-US" sz="1600" dirty="0">
                <a:solidFill>
                  <a:schemeClr val="dk1"/>
                </a:solidFill>
                <a:latin typeface="Calibri"/>
                <a:ea typeface="Calibri"/>
                <a:cs typeface="Calibri"/>
                <a:sym typeface="Calibri"/>
              </a:rPr>
              <a:t>, and the output could be wi−1,wi−2,wi+1,wi+2. So the task here is "predicting the context given a word".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Note: more distant words are given less weight by randomly sampling them. When you define the window size parameter, you only configure the maximum window size. The actual window size is randomly chosen between 1 and max size for each training sample, resulting in words with the maximum distance being observed with a probability of 1/c while words directly next to the given word are always(!) observed.</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According to </a:t>
            </a:r>
            <a:r>
              <a:rPr lang="en-US" sz="1600" dirty="0" err="1">
                <a:solidFill>
                  <a:schemeClr val="dk1"/>
                </a:solidFill>
                <a:latin typeface="Calibri"/>
                <a:ea typeface="Calibri"/>
                <a:cs typeface="Calibri"/>
                <a:sym typeface="Calibri"/>
              </a:rPr>
              <a:t>Mikolov</a:t>
            </a:r>
            <a:r>
              <a:rPr lang="en-US" sz="1600" dirty="0">
                <a:solidFill>
                  <a:schemeClr val="dk1"/>
                </a:solidFill>
                <a:latin typeface="Calibri"/>
                <a:ea typeface="Calibri"/>
                <a:cs typeface="Calibri"/>
                <a:sym typeface="Calibri"/>
              </a:rPr>
              <a:t>:</a:t>
            </a:r>
          </a:p>
          <a:p>
            <a:pPr marL="0" marR="0" lvl="0" indent="0" algn="l" rtl="0">
              <a:spcBef>
                <a:spcPts val="0"/>
              </a:spcBef>
              <a:spcAft>
                <a:spcPts val="0"/>
              </a:spcAft>
              <a:buNone/>
            </a:pPr>
            <a:r>
              <a:rPr lang="en-US" sz="1600" b="1" dirty="0">
                <a:solidFill>
                  <a:srgbClr val="FF0000"/>
                </a:solidFill>
                <a:latin typeface="Calibri"/>
                <a:ea typeface="Calibri"/>
                <a:cs typeface="Calibri"/>
                <a:sym typeface="Calibri"/>
              </a:rPr>
              <a:t>Skip-gram</a:t>
            </a:r>
            <a:r>
              <a:rPr lang="en-US" sz="1600" dirty="0">
                <a:solidFill>
                  <a:schemeClr val="dk1"/>
                </a:solidFill>
                <a:latin typeface="Calibri"/>
                <a:ea typeface="Calibri"/>
                <a:cs typeface="Calibri"/>
                <a:sym typeface="Calibri"/>
              </a:rPr>
              <a:t> works well with small amount of the training data, represents well even rare words or phrases. </a:t>
            </a:r>
            <a:r>
              <a:rPr lang="en-US" sz="1600" b="1" dirty="0">
                <a:solidFill>
                  <a:srgbClr val="FF0000"/>
                </a:solidFill>
                <a:latin typeface="Calibri"/>
                <a:ea typeface="Calibri"/>
                <a:cs typeface="Calibri"/>
                <a:sym typeface="Calibri"/>
              </a:rPr>
              <a:t>CBOW</a:t>
            </a:r>
            <a:r>
              <a:rPr lang="en-US" sz="1600" dirty="0">
                <a:solidFill>
                  <a:srgbClr val="FF0000"/>
                </a:solidFill>
                <a:latin typeface="Calibri"/>
                <a:ea typeface="Calibri"/>
                <a:cs typeface="Calibri"/>
                <a:sym typeface="Calibri"/>
              </a:rPr>
              <a:t> </a:t>
            </a:r>
            <a:r>
              <a:rPr lang="en-US" sz="1600" dirty="0">
                <a:solidFill>
                  <a:schemeClr val="dk1"/>
                </a:solidFill>
                <a:latin typeface="Calibri"/>
                <a:ea typeface="Calibri"/>
                <a:cs typeface="Calibri"/>
                <a:sym typeface="Calibri"/>
              </a:rPr>
              <a:t>is several times faster to train than the </a:t>
            </a:r>
            <a:r>
              <a:rPr lang="en-US" sz="1600" b="1" dirty="0">
                <a:solidFill>
                  <a:srgbClr val="FF0000"/>
                </a:solidFill>
                <a:latin typeface="Calibri"/>
                <a:ea typeface="Calibri"/>
                <a:cs typeface="Calibri"/>
                <a:sym typeface="Calibri"/>
              </a:rPr>
              <a:t>skip-gram</a:t>
            </a:r>
            <a:r>
              <a:rPr lang="en-US" sz="1600" dirty="0">
                <a:solidFill>
                  <a:schemeClr val="dk1"/>
                </a:solidFill>
                <a:latin typeface="Calibri"/>
                <a:ea typeface="Calibri"/>
                <a:cs typeface="Calibri"/>
                <a:sym typeface="Calibri"/>
              </a:rPr>
              <a:t>, slightly better accuracy for the frequent words. This can get even a bit more complicated if you consider that there are two different ways how to train the models: the normalized hierarchical </a:t>
            </a:r>
            <a:r>
              <a:rPr lang="en-US" sz="1600" dirty="0" err="1">
                <a:solidFill>
                  <a:schemeClr val="dk1"/>
                </a:solidFill>
                <a:latin typeface="Calibri"/>
                <a:ea typeface="Calibri"/>
                <a:cs typeface="Calibri"/>
                <a:sym typeface="Calibri"/>
              </a:rPr>
              <a:t>softmax</a:t>
            </a:r>
            <a:r>
              <a:rPr lang="en-US" sz="1600" dirty="0">
                <a:solidFill>
                  <a:schemeClr val="dk1"/>
                </a:solidFill>
                <a:latin typeface="Calibri"/>
                <a:ea typeface="Calibri"/>
                <a:cs typeface="Calibri"/>
                <a:sym typeface="Calibri"/>
              </a:rPr>
              <a:t>, and the un-normalized negative sampling. Both work quite differently.</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This makes sense since with </a:t>
            </a:r>
            <a:r>
              <a:rPr lang="en-US" sz="1600" b="1" dirty="0">
                <a:solidFill>
                  <a:srgbClr val="FF0000"/>
                </a:solidFill>
                <a:latin typeface="Calibri"/>
                <a:ea typeface="Calibri"/>
                <a:cs typeface="Calibri"/>
                <a:sym typeface="Calibri"/>
              </a:rPr>
              <a:t>skip-gram</a:t>
            </a:r>
            <a:r>
              <a:rPr lang="en-US" sz="1600" dirty="0">
                <a:solidFill>
                  <a:schemeClr val="dk1"/>
                </a:solidFill>
                <a:latin typeface="Calibri"/>
                <a:ea typeface="Calibri"/>
                <a:cs typeface="Calibri"/>
                <a:sym typeface="Calibri"/>
              </a:rPr>
              <a:t>, you can create a lot more training instances from limited amount of data, and for </a:t>
            </a:r>
            <a:r>
              <a:rPr lang="en-US" sz="1600" b="1" dirty="0">
                <a:solidFill>
                  <a:srgbClr val="FF0000"/>
                </a:solidFill>
                <a:latin typeface="Calibri"/>
                <a:ea typeface="Calibri"/>
                <a:cs typeface="Calibri"/>
                <a:sym typeface="Calibri"/>
              </a:rPr>
              <a:t>CBOW</a:t>
            </a:r>
            <a:r>
              <a:rPr lang="en-US" sz="1600" dirty="0">
                <a:solidFill>
                  <a:schemeClr val="dk1"/>
                </a:solidFill>
                <a:latin typeface="Calibri"/>
                <a:ea typeface="Calibri"/>
                <a:cs typeface="Calibri"/>
                <a:sym typeface="Calibri"/>
              </a:rPr>
              <a:t>, you will need more since you are conditioning on context, which can get exponentially huge.</a:t>
            </a:r>
            <a:endParaRPr sz="16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215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4"/>
          <p:cNvSpPr txBox="1"/>
          <p:nvPr/>
        </p:nvSpPr>
        <p:spPr>
          <a:xfrm>
            <a:off x="94129" y="0"/>
            <a:ext cx="11954435" cy="57861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err="1">
                <a:solidFill>
                  <a:schemeClr val="dk1"/>
                </a:solidFill>
                <a:latin typeface="Calibri"/>
                <a:ea typeface="Calibri"/>
                <a:cs typeface="Calibri"/>
                <a:sym typeface="Calibri"/>
              </a:rPr>
              <a:t>GloVe</a:t>
            </a:r>
            <a:r>
              <a:rPr lang="en-US" sz="2800" b="1" dirty="0">
                <a:solidFill>
                  <a:schemeClr val="dk1"/>
                </a:solidFill>
                <a:latin typeface="Calibri"/>
                <a:ea typeface="Calibri"/>
                <a:cs typeface="Calibri"/>
                <a:sym typeface="Calibri"/>
              </a:rPr>
              <a:t> - </a:t>
            </a:r>
            <a:r>
              <a:rPr lang="en-US" sz="2800" dirty="0">
                <a:solidFill>
                  <a:schemeClr val="dk1"/>
                </a:solidFill>
                <a:latin typeface="Calibri"/>
                <a:ea typeface="Calibri"/>
                <a:cs typeface="Calibri"/>
                <a:sym typeface="Calibri"/>
              </a:rPr>
              <a:t>Global Vectors for Word Representation (published in 2014)</a:t>
            </a:r>
            <a:endParaRPr sz="2800" b="1"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err="1">
                <a:solidFill>
                  <a:srgbClr val="FF0000"/>
                </a:solidFill>
                <a:latin typeface="Calibri"/>
                <a:ea typeface="Calibri"/>
                <a:cs typeface="Calibri"/>
                <a:sym typeface="Calibri"/>
              </a:rPr>
              <a:t>GloVe</a:t>
            </a:r>
            <a:r>
              <a:rPr lang="en-US" sz="1800" dirty="0">
                <a:solidFill>
                  <a:srgbClr val="FF0000"/>
                </a:solidFill>
                <a:latin typeface="Calibri"/>
                <a:ea typeface="Calibri"/>
                <a:cs typeface="Calibri"/>
                <a:sym typeface="Calibri"/>
              </a:rPr>
              <a:t> </a:t>
            </a:r>
            <a:r>
              <a:rPr lang="en-US" sz="1800" dirty="0">
                <a:solidFill>
                  <a:schemeClr val="dk1"/>
                </a:solidFill>
                <a:latin typeface="Calibri"/>
                <a:ea typeface="Calibri"/>
                <a:cs typeface="Calibri"/>
                <a:sym typeface="Calibri"/>
              </a:rPr>
              <a:t>is an unsupervised learning algorithm for obtaining vector representations for words. Training is performed on aggregated global word-word co-occurrence statistics from a corpus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How is </a:t>
            </a:r>
            <a:r>
              <a:rPr lang="en-US" sz="1800" b="1" dirty="0" err="1">
                <a:solidFill>
                  <a:srgbClr val="FF0000"/>
                </a:solidFill>
                <a:latin typeface="Calibri"/>
                <a:ea typeface="Calibri"/>
                <a:cs typeface="Calibri"/>
                <a:sym typeface="Calibri"/>
              </a:rPr>
              <a:t>GloVe</a:t>
            </a:r>
            <a:r>
              <a:rPr lang="en-US" sz="1800" dirty="0">
                <a:solidFill>
                  <a:srgbClr val="FF0000"/>
                </a:solidFill>
                <a:latin typeface="Calibri"/>
                <a:ea typeface="Calibri"/>
                <a:cs typeface="Calibri"/>
                <a:sym typeface="Calibri"/>
              </a:rPr>
              <a:t> </a:t>
            </a:r>
            <a:r>
              <a:rPr lang="en-US" sz="1800" dirty="0">
                <a:solidFill>
                  <a:schemeClr val="dk1"/>
                </a:solidFill>
                <a:latin typeface="Calibri"/>
                <a:ea typeface="Calibri"/>
                <a:cs typeface="Calibri"/>
                <a:sym typeface="Calibri"/>
              </a:rPr>
              <a:t>different from </a:t>
            </a:r>
            <a:r>
              <a:rPr lang="en-US" sz="1800" b="1" dirty="0">
                <a:solidFill>
                  <a:srgbClr val="FF0000"/>
                </a:solidFill>
                <a:latin typeface="Calibri"/>
                <a:ea typeface="Calibri"/>
                <a:cs typeface="Calibri"/>
                <a:sym typeface="Calibri"/>
              </a:rPr>
              <a:t>word2vec</a:t>
            </a:r>
            <a:r>
              <a:rPr lang="en-US" sz="1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Both models learn geometrical encodings (vectors) of words from their co-occurrence information (how frequently they appear together in large text corpora). They differ in that word2vec is a "predictive" model, whereas </a:t>
            </a:r>
            <a:r>
              <a:rPr lang="en-US" sz="1400" b="1" dirty="0" err="1">
                <a:solidFill>
                  <a:srgbClr val="FF0000"/>
                </a:solidFill>
                <a:latin typeface="Calibri"/>
                <a:ea typeface="Calibri"/>
                <a:cs typeface="Calibri"/>
                <a:sym typeface="Calibri"/>
              </a:rPr>
              <a:t>GloVe</a:t>
            </a:r>
            <a:r>
              <a:rPr lang="en-US" sz="1400" dirty="0">
                <a:solidFill>
                  <a:srgbClr val="FF0000"/>
                </a:solidFill>
                <a:latin typeface="Calibri"/>
                <a:ea typeface="Calibri"/>
                <a:cs typeface="Calibri"/>
                <a:sym typeface="Calibri"/>
              </a:rPr>
              <a:t> </a:t>
            </a:r>
            <a:r>
              <a:rPr lang="en-US" sz="1400" dirty="0">
                <a:solidFill>
                  <a:schemeClr val="dk1"/>
                </a:solidFill>
                <a:latin typeface="Calibri"/>
                <a:ea typeface="Calibri"/>
                <a:cs typeface="Calibri"/>
                <a:sym typeface="Calibri"/>
              </a:rPr>
              <a:t>is a "count-based" model. </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Predictive models learn their vectors in order to improve their predictive ability of Loss(target word | context words; Vectors), i.e. the loss of predicting the target words from the context words given the vector representations. In </a:t>
            </a:r>
            <a:r>
              <a:rPr lang="en-US" sz="1400" b="1" dirty="0">
                <a:solidFill>
                  <a:srgbClr val="FF0000"/>
                </a:solidFill>
                <a:latin typeface="Calibri"/>
                <a:ea typeface="Calibri"/>
                <a:cs typeface="Calibri"/>
                <a:sym typeface="Calibri"/>
              </a:rPr>
              <a:t>word2vec</a:t>
            </a:r>
            <a:r>
              <a:rPr lang="en-US" sz="1400" dirty="0">
                <a:solidFill>
                  <a:schemeClr val="dk1"/>
                </a:solidFill>
                <a:latin typeface="Calibri"/>
                <a:ea typeface="Calibri"/>
                <a:cs typeface="Calibri"/>
                <a:sym typeface="Calibri"/>
              </a:rPr>
              <a:t>, this is cast as a feed-forward neural network and optimized as such using SGD, etc.</a:t>
            </a:r>
            <a:endParaRPr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Count-based models (like </a:t>
            </a:r>
            <a:r>
              <a:rPr lang="en-US" b="1" dirty="0" err="1">
                <a:solidFill>
                  <a:srgbClr val="FF0000"/>
                </a:solidFill>
                <a:latin typeface="Calibri"/>
                <a:ea typeface="Calibri"/>
                <a:cs typeface="Calibri"/>
                <a:sym typeface="Calibri"/>
              </a:rPr>
              <a:t>GloVe</a:t>
            </a:r>
            <a:r>
              <a:rPr lang="en-US" sz="1400" dirty="0">
                <a:solidFill>
                  <a:schemeClr val="dk1"/>
                </a:solidFill>
                <a:latin typeface="Calibri"/>
                <a:ea typeface="Calibri"/>
                <a:cs typeface="Calibri"/>
                <a:sym typeface="Calibri"/>
              </a:rPr>
              <a:t>) learn their vectors by essentially doing dimensionality reduction on the co-occurrence counts matrix. They first construct a large matrix of (words x context) co-occurrence information, i.e. for each "word" (the rows), you count how frequently we see this word in some "context" (the columns) in a large corpus.  The number of "contexts" is of course large, since it is essentially combinatorial in size. So then they factorize this matrix to yield a lower-dimensional (word x features) matrix, where each row now yields a vector representation for each word. In general, this is done by minimizing a "reconstruction loss" which tries to find the lower-dimensional representations which can explain most of the variance in the high-dimensional data. </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In the specific case of </a:t>
            </a:r>
            <a:r>
              <a:rPr lang="en-US" sz="1400" b="1" dirty="0" err="1">
                <a:solidFill>
                  <a:srgbClr val="FF0000"/>
                </a:solidFill>
                <a:latin typeface="Calibri"/>
                <a:ea typeface="Calibri"/>
                <a:cs typeface="Calibri"/>
                <a:sym typeface="Calibri"/>
              </a:rPr>
              <a:t>GloVe</a:t>
            </a:r>
            <a:r>
              <a:rPr lang="en-US" sz="1400" dirty="0">
                <a:solidFill>
                  <a:schemeClr val="dk1"/>
                </a:solidFill>
                <a:latin typeface="Calibri"/>
                <a:ea typeface="Calibri"/>
                <a:cs typeface="Calibri"/>
                <a:sym typeface="Calibri"/>
              </a:rPr>
              <a:t>, the counts matrix is preprocessed by normalizing the counts and log-smoothing them. This turns out to be A Good Thing in terms of the quality of the learned representations. However, as pointed out, when we control for all the training hyper-parameters, the embeddings generated using the two methods tend to perform very similarly in downstream NLP tasks. </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The additional benefits of </a:t>
            </a:r>
            <a:r>
              <a:rPr lang="en-US" sz="1400" b="1" dirty="0" err="1">
                <a:solidFill>
                  <a:srgbClr val="FF0000"/>
                </a:solidFill>
                <a:latin typeface="Calibri"/>
                <a:ea typeface="Calibri"/>
                <a:cs typeface="Calibri"/>
                <a:sym typeface="Calibri"/>
              </a:rPr>
              <a:t>GloVe</a:t>
            </a:r>
            <a:r>
              <a:rPr lang="en-US" sz="1400" dirty="0">
                <a:solidFill>
                  <a:srgbClr val="FF0000"/>
                </a:solidFill>
                <a:latin typeface="Calibri"/>
                <a:ea typeface="Calibri"/>
                <a:cs typeface="Calibri"/>
                <a:sym typeface="Calibri"/>
              </a:rPr>
              <a:t> </a:t>
            </a:r>
            <a:r>
              <a:rPr lang="en-US" sz="1400" dirty="0">
                <a:solidFill>
                  <a:schemeClr val="dk1"/>
                </a:solidFill>
                <a:latin typeface="Calibri"/>
                <a:ea typeface="Calibri"/>
                <a:cs typeface="Calibri"/>
                <a:sym typeface="Calibri"/>
              </a:rPr>
              <a:t>over </a:t>
            </a:r>
            <a:r>
              <a:rPr lang="en-US" sz="1400" b="1" dirty="0">
                <a:solidFill>
                  <a:srgbClr val="FF0000"/>
                </a:solidFill>
                <a:latin typeface="Calibri"/>
                <a:ea typeface="Calibri"/>
                <a:cs typeface="Calibri"/>
                <a:sym typeface="Calibri"/>
              </a:rPr>
              <a:t>word2vec</a:t>
            </a:r>
            <a:r>
              <a:rPr lang="en-US" sz="1400" dirty="0">
                <a:solidFill>
                  <a:srgbClr val="FF0000"/>
                </a:solidFill>
                <a:latin typeface="Calibri"/>
                <a:ea typeface="Calibri"/>
                <a:cs typeface="Calibri"/>
                <a:sym typeface="Calibri"/>
              </a:rPr>
              <a:t> </a:t>
            </a:r>
            <a:r>
              <a:rPr lang="en-US" sz="1400" dirty="0">
                <a:solidFill>
                  <a:schemeClr val="dk1"/>
                </a:solidFill>
                <a:latin typeface="Calibri"/>
                <a:ea typeface="Calibri"/>
                <a:cs typeface="Calibri"/>
                <a:sym typeface="Calibri"/>
              </a:rPr>
              <a:t>is that it is easier to parallelize the implementation which means it's easier to train over more data, which, with these models, is always A Good Thing.</a:t>
            </a:r>
            <a:endParaRPr sz="1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3928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30772" y="3412765"/>
            <a:ext cx="5263033"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Google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GNMT (2016, Google Neural Machine Translation).</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Past: PhD Student – under Andrew Ng, Stanford</a:t>
            </a:r>
            <a:endParaRPr/>
          </a:p>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3"/>
              </a:rPr>
              <a:t>http://cs.stanford.edu/~quocle/</a:t>
            </a:r>
            <a:r>
              <a:rPr lang="en-US" sz="1800">
                <a:solidFill>
                  <a:schemeClr val="dk1"/>
                </a:solidFill>
                <a:latin typeface="Calibri"/>
                <a:ea typeface="Calibri"/>
                <a:cs typeface="Calibri"/>
                <a:sym typeface="Calibri"/>
              </a:rPr>
              <a:t> - papers, tutorials</a:t>
            </a:r>
            <a:endParaRPr sz="1800">
              <a:solidFill>
                <a:schemeClr val="dk1"/>
              </a:solidFill>
              <a:latin typeface="Calibri"/>
              <a:ea typeface="Calibri"/>
              <a:cs typeface="Calibri"/>
              <a:sym typeface="Calibri"/>
            </a:endParaRPr>
          </a:p>
        </p:txBody>
      </p:sp>
      <p:pic>
        <p:nvPicPr>
          <p:cNvPr id="89" name="Google Shape;89;p13"/>
          <p:cNvPicPr preferRelativeResize="0"/>
          <p:nvPr/>
        </p:nvPicPr>
        <p:blipFill rotWithShape="1">
          <a:blip r:embed="rId4">
            <a:alphaModFix/>
          </a:blip>
          <a:srcRect/>
          <a:stretch/>
        </p:blipFill>
        <p:spPr>
          <a:xfrm>
            <a:off x="130772" y="213569"/>
            <a:ext cx="2316566" cy="2316566"/>
          </a:xfrm>
          <a:prstGeom prst="rect">
            <a:avLst/>
          </a:prstGeom>
          <a:noFill/>
          <a:ln>
            <a:noFill/>
          </a:ln>
        </p:spPr>
      </p:pic>
      <p:sp>
        <p:nvSpPr>
          <p:cNvPr id="91" name="Google Shape;91;p13"/>
          <p:cNvSpPr txBox="1"/>
          <p:nvPr/>
        </p:nvSpPr>
        <p:spPr>
          <a:xfrm>
            <a:off x="7565070" y="4800149"/>
            <a:ext cx="4611501"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u="sng">
                <a:solidFill>
                  <a:schemeClr val="hlink"/>
                </a:solidFill>
                <a:latin typeface="Calibri"/>
                <a:ea typeface="Calibri"/>
                <a:cs typeface="Calibri"/>
                <a:sym typeface="Calibri"/>
                <a:hlinkClick r:id="rId5"/>
              </a:rPr>
              <a:t>https://arxiv.org/pdf/1609.08144v2.pdf</a:t>
            </a:r>
            <a:r>
              <a:rPr lang="en-US" sz="1600">
                <a:solidFill>
                  <a:schemeClr val="dk1"/>
                </a:solidFill>
                <a:latin typeface="Calibri"/>
                <a:ea typeface="Calibri"/>
                <a:cs typeface="Calibri"/>
                <a:sym typeface="Calibri"/>
              </a:rPr>
              <a:t> - 31 authors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deep LSTM network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8 encoder and 8 decoder layers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parallelism - decreasing training time</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using attention and residual connections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attention mechanism - connects the bottom layer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of the decoder to the top layer of the encoder</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low-precision arithmetic for inference computations</a:t>
            </a:r>
            <a:endParaRPr sz="1600">
              <a:solidFill>
                <a:schemeClr val="dk1"/>
              </a:solidFill>
              <a:latin typeface="Calibri"/>
              <a:ea typeface="Calibri"/>
              <a:cs typeface="Calibri"/>
              <a:sym typeface="Calibri"/>
            </a:endParaRPr>
          </a:p>
        </p:txBody>
      </p:sp>
      <p:sp>
        <p:nvSpPr>
          <p:cNvPr id="92" name="Google Shape;92;p13"/>
          <p:cNvSpPr txBox="1"/>
          <p:nvPr/>
        </p:nvSpPr>
        <p:spPr>
          <a:xfrm>
            <a:off x="130772" y="2540563"/>
            <a:ext cx="1906372" cy="86177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Quoc Le </a:t>
            </a:r>
            <a:r>
              <a:rPr lang="en-US" sz="1800">
                <a:solidFill>
                  <a:schemeClr val="dk1"/>
                </a:solidFill>
                <a:latin typeface="Calibri"/>
                <a:ea typeface="Calibri"/>
                <a:cs typeface="Calibri"/>
                <a:sym typeface="Calibri"/>
              </a:rPr>
              <a:t>qvl@google.com</a:t>
            </a:r>
            <a:endParaRPr sz="180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682F0027-9B0F-DB45-A982-302BDCE3C12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79028" y="213569"/>
            <a:ext cx="6897543" cy="3699434"/>
          </a:xfrm>
          <a:prstGeom prst="rect">
            <a:avLst/>
          </a:prstGeom>
        </p:spPr>
      </p:pic>
    </p:spTree>
    <p:extLst>
      <p:ext uri="{BB962C8B-B14F-4D97-AF65-F5344CB8AC3E}">
        <p14:creationId xmlns:p14="http://schemas.microsoft.com/office/powerpoint/2010/main" val="2632691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203195" y="225773"/>
            <a:ext cx="4049443"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a:solidFill>
                  <a:schemeClr val="dk1"/>
                </a:solidFill>
                <a:latin typeface="Calibri"/>
                <a:ea typeface="Calibri"/>
                <a:cs typeface="Calibri"/>
                <a:sym typeface="Calibri"/>
              </a:rPr>
              <a:t>Logistic Regression</a:t>
            </a:r>
            <a:endParaRPr sz="2800" b="1">
              <a:solidFill>
                <a:schemeClr val="dk1"/>
              </a:solidFill>
              <a:latin typeface="Consolas"/>
              <a:ea typeface="Consolas"/>
              <a:cs typeface="Consolas"/>
              <a:sym typeface="Consolas"/>
            </a:endParaRPr>
          </a:p>
        </p:txBody>
      </p:sp>
      <p:sp>
        <p:nvSpPr>
          <p:cNvPr id="90" name="Google Shape;90;p13"/>
          <p:cNvSpPr txBox="1"/>
          <p:nvPr/>
        </p:nvSpPr>
        <p:spPr>
          <a:xfrm>
            <a:off x="191337" y="4409917"/>
            <a:ext cx="6221700" cy="246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dirty="0">
                <a:solidFill>
                  <a:schemeClr val="dk1"/>
                </a:solidFill>
                <a:latin typeface="Calibri"/>
                <a:ea typeface="Calibri"/>
                <a:cs typeface="Calibri"/>
                <a:sym typeface="Calibri"/>
              </a:rPr>
              <a:t>In Logistic Regression we model log-likelihood </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as a </a:t>
            </a:r>
            <a:r>
              <a:rPr lang="en-US" sz="1400" b="1" dirty="0">
                <a:solidFill>
                  <a:srgbClr val="0070C0"/>
                </a:solidFill>
                <a:latin typeface="Calibri"/>
                <a:ea typeface="Calibri"/>
                <a:cs typeface="Calibri"/>
                <a:sym typeface="Calibri"/>
              </a:rPr>
              <a:t>linear combination </a:t>
            </a:r>
            <a:r>
              <a:rPr lang="en-US" sz="1400" dirty="0">
                <a:solidFill>
                  <a:schemeClr val="dk1"/>
                </a:solidFill>
                <a:latin typeface="Calibri"/>
                <a:ea typeface="Calibri"/>
                <a:cs typeface="Calibri"/>
                <a:sym typeface="Calibri"/>
              </a:rPr>
              <a:t>of some predictors:</a:t>
            </a:r>
            <a:endParaRPr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                   logit(p) = l</a:t>
            </a:r>
            <a:r>
              <a:rPr lang="en-US" dirty="0">
                <a:solidFill>
                  <a:schemeClr val="dk1"/>
                </a:solidFill>
                <a:latin typeface="Calibri"/>
                <a:ea typeface="Calibri"/>
                <a:cs typeface="Calibri"/>
                <a:sym typeface="Calibri"/>
              </a:rPr>
              <a:t>og(p/(1-p))  = </a:t>
            </a:r>
            <a:r>
              <a:rPr lang="en-US" sz="1400" dirty="0">
                <a:solidFill>
                  <a:schemeClr val="dk1"/>
                </a:solidFill>
                <a:latin typeface="Calibri"/>
                <a:ea typeface="Calibri"/>
                <a:cs typeface="Calibri"/>
                <a:sym typeface="Calibri"/>
              </a:rPr>
              <a:t>b0 + b1*x1 + b2*x2 + . . . + </a:t>
            </a:r>
            <a:r>
              <a:rPr lang="en-US" sz="1400" dirty="0" err="1">
                <a:solidFill>
                  <a:schemeClr val="dk1"/>
                </a:solidFill>
                <a:latin typeface="Calibri"/>
                <a:ea typeface="Calibri"/>
                <a:cs typeface="Calibri"/>
                <a:sym typeface="Calibri"/>
              </a:rPr>
              <a:t>bN</a:t>
            </a:r>
            <a:r>
              <a:rPr lang="en-US" sz="1400" dirty="0">
                <a:solidFill>
                  <a:schemeClr val="dk1"/>
                </a:solidFill>
                <a:latin typeface="Calibri"/>
                <a:ea typeface="Calibri"/>
                <a:cs typeface="Calibri"/>
                <a:sym typeface="Calibri"/>
              </a:rPr>
              <a:t>*</a:t>
            </a:r>
            <a:r>
              <a:rPr lang="en-US" sz="1400" dirty="0" err="1">
                <a:solidFill>
                  <a:schemeClr val="dk1"/>
                </a:solidFill>
                <a:latin typeface="Calibri"/>
                <a:ea typeface="Calibri"/>
                <a:cs typeface="Calibri"/>
                <a:sym typeface="Calibri"/>
              </a:rPr>
              <a:t>xN</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Term: “p” - probability of success (then (1-p) is the probability of failure).</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Term: </a:t>
            </a:r>
            <a:r>
              <a:rPr lang="en-US" sz="1400" b="1" dirty="0">
                <a:solidFill>
                  <a:srgbClr val="0070C0"/>
                </a:solidFill>
                <a:latin typeface="Calibri"/>
                <a:ea typeface="Calibri"/>
                <a:cs typeface="Calibri"/>
                <a:sym typeface="Calibri"/>
              </a:rPr>
              <a:t>Odds</a:t>
            </a:r>
            <a:r>
              <a:rPr lang="en-US" sz="1400" dirty="0">
                <a:solidFill>
                  <a:srgbClr val="0070C0"/>
                </a:solidFill>
                <a:latin typeface="Calibri"/>
                <a:ea typeface="Calibri"/>
                <a:cs typeface="Calibri"/>
                <a:sym typeface="Calibri"/>
              </a:rPr>
              <a:t> </a:t>
            </a:r>
            <a:r>
              <a:rPr lang="en-US" sz="1400" dirty="0">
                <a:solidFill>
                  <a:schemeClr val="dk1"/>
                </a:solidFill>
                <a:latin typeface="Calibri"/>
                <a:ea typeface="Calibri"/>
                <a:cs typeface="Calibri"/>
                <a:sym typeface="Calibri"/>
              </a:rPr>
              <a:t>(a.k.a. </a:t>
            </a:r>
            <a:r>
              <a:rPr lang="en-US" sz="1400" b="1" dirty="0">
                <a:solidFill>
                  <a:srgbClr val="0070C0"/>
                </a:solidFill>
                <a:latin typeface="Calibri"/>
                <a:ea typeface="Calibri"/>
                <a:cs typeface="Calibri"/>
                <a:sym typeface="Calibri"/>
              </a:rPr>
              <a:t>likelihood</a:t>
            </a:r>
            <a:r>
              <a:rPr lang="en-US" sz="1400" dirty="0">
                <a:solidFill>
                  <a:schemeClr val="dk1"/>
                </a:solidFill>
                <a:latin typeface="Calibri"/>
                <a:ea typeface="Calibri"/>
                <a:cs typeface="Calibri"/>
                <a:sym typeface="Calibri"/>
              </a:rPr>
              <a:t>) of success is the ratio   p/(1-p)</a:t>
            </a:r>
            <a:endParaRPr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Term: </a:t>
            </a:r>
            <a:r>
              <a:rPr lang="en-US" sz="1400" b="1" dirty="0">
                <a:solidFill>
                  <a:srgbClr val="0070C0"/>
                </a:solidFill>
                <a:latin typeface="Calibri"/>
                <a:ea typeface="Calibri"/>
                <a:cs typeface="Calibri"/>
                <a:sym typeface="Calibri"/>
              </a:rPr>
              <a:t>Log-likelihood</a:t>
            </a:r>
            <a:r>
              <a:rPr lang="en-US" sz="1400" dirty="0">
                <a:solidFill>
                  <a:schemeClr val="dk1"/>
                </a:solidFill>
                <a:latin typeface="Calibri"/>
                <a:ea typeface="Calibri"/>
                <a:cs typeface="Calibri"/>
                <a:sym typeface="Calibri"/>
              </a:rPr>
              <a:t> = log(likelihood) = log(p/(1-p))</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Term: </a:t>
            </a:r>
            <a:r>
              <a:rPr lang="en-US" sz="1400" b="1" dirty="0">
                <a:solidFill>
                  <a:srgbClr val="0070C0"/>
                </a:solidFill>
                <a:latin typeface="Calibri"/>
                <a:ea typeface="Calibri"/>
                <a:cs typeface="Calibri"/>
                <a:sym typeface="Calibri"/>
              </a:rPr>
              <a:t>Logit function  </a:t>
            </a:r>
            <a:r>
              <a:rPr lang="en-US" sz="1400" dirty="0">
                <a:solidFill>
                  <a:schemeClr val="dk1"/>
                </a:solidFill>
                <a:latin typeface="Calibri"/>
                <a:ea typeface="Calibri"/>
                <a:cs typeface="Calibri"/>
                <a:sym typeface="Calibri"/>
              </a:rPr>
              <a:t>logit(p) = log(p/(1-p))</a:t>
            </a:r>
            <a:endParaRPr dirty="0"/>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Term: Logistic function </a:t>
            </a:r>
            <a:r>
              <a:rPr lang="en-US" sz="1400" b="1" dirty="0" err="1">
                <a:solidFill>
                  <a:srgbClr val="0070C0"/>
                </a:solidFill>
                <a:latin typeface="Calibri"/>
                <a:ea typeface="Calibri"/>
                <a:cs typeface="Calibri"/>
                <a:sym typeface="Calibri"/>
              </a:rPr>
              <a:t>σ</a:t>
            </a:r>
            <a:r>
              <a:rPr lang="en-US" sz="1400" b="1" dirty="0">
                <a:solidFill>
                  <a:srgbClr val="0070C0"/>
                </a:solidFill>
                <a:latin typeface="Calibri"/>
                <a:ea typeface="Calibri"/>
                <a:cs typeface="Calibri"/>
                <a:sym typeface="Calibri"/>
              </a:rPr>
              <a:t>(t) = 1/(1+exp(-t))  # inverse of logit </a:t>
            </a:r>
            <a:endParaRPr sz="1400" dirty="0">
              <a:solidFill>
                <a:schemeClr val="dk1"/>
              </a:solidFill>
              <a:latin typeface="Calibri"/>
              <a:ea typeface="Calibri"/>
              <a:cs typeface="Calibri"/>
              <a:sym typeface="Calibri"/>
            </a:endParaRPr>
          </a:p>
        </p:txBody>
      </p:sp>
      <p:pic>
        <p:nvPicPr>
          <p:cNvPr id="91" name="Google Shape;91;p13"/>
          <p:cNvPicPr preferRelativeResize="0"/>
          <p:nvPr/>
        </p:nvPicPr>
        <p:blipFill rotWithShape="1">
          <a:blip r:embed="rId3">
            <a:alphaModFix/>
          </a:blip>
          <a:srcRect/>
          <a:stretch/>
        </p:blipFill>
        <p:spPr>
          <a:xfrm>
            <a:off x="8560765" y="4733496"/>
            <a:ext cx="2314784" cy="1815241"/>
          </a:xfrm>
          <a:prstGeom prst="rect">
            <a:avLst/>
          </a:prstGeom>
          <a:noFill/>
          <a:ln>
            <a:noFill/>
          </a:ln>
        </p:spPr>
      </p:pic>
      <p:pic>
        <p:nvPicPr>
          <p:cNvPr id="92" name="Google Shape;92;p13"/>
          <p:cNvPicPr preferRelativeResize="0"/>
          <p:nvPr/>
        </p:nvPicPr>
        <p:blipFill rotWithShape="1">
          <a:blip r:embed="rId4">
            <a:alphaModFix/>
          </a:blip>
          <a:srcRect/>
          <a:stretch/>
        </p:blipFill>
        <p:spPr>
          <a:xfrm>
            <a:off x="8461976" y="3688246"/>
            <a:ext cx="2573811" cy="704277"/>
          </a:xfrm>
          <a:prstGeom prst="rect">
            <a:avLst/>
          </a:prstGeom>
          <a:noFill/>
          <a:ln>
            <a:noFill/>
          </a:ln>
        </p:spPr>
      </p:pic>
      <p:sp>
        <p:nvSpPr>
          <p:cNvPr id="93" name="Google Shape;93;p13"/>
          <p:cNvSpPr txBox="1"/>
          <p:nvPr/>
        </p:nvSpPr>
        <p:spPr>
          <a:xfrm>
            <a:off x="8196159" y="2715553"/>
            <a:ext cx="2957470"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Logistic Function</a:t>
            </a:r>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sigma function </a:t>
            </a:r>
            <a:r>
              <a:rPr lang="en-US" sz="1600" b="1">
                <a:solidFill>
                  <a:srgbClr val="0070C0"/>
                </a:solidFill>
                <a:latin typeface="Calibri"/>
                <a:ea typeface="Calibri"/>
                <a:cs typeface="Calibri"/>
                <a:sym typeface="Calibri"/>
              </a:rPr>
              <a:t>σ(t) </a:t>
            </a:r>
            <a:r>
              <a:rPr lang="en-US" sz="1600">
                <a:solidFill>
                  <a:schemeClr val="dk1"/>
                </a:solidFill>
                <a:latin typeface="Calibri"/>
                <a:ea typeface="Calibri"/>
                <a:cs typeface="Calibri"/>
                <a:sym typeface="Calibri"/>
              </a:rPr>
              <a:t>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squeeze values into interval (0,1)</a:t>
            </a:r>
            <a:endParaRPr/>
          </a:p>
        </p:txBody>
      </p:sp>
      <p:pic>
        <p:nvPicPr>
          <p:cNvPr id="94" name="Google Shape;94;p13"/>
          <p:cNvPicPr preferRelativeResize="0"/>
          <p:nvPr/>
        </p:nvPicPr>
        <p:blipFill rotWithShape="1">
          <a:blip r:embed="rId5">
            <a:alphaModFix/>
          </a:blip>
          <a:srcRect/>
          <a:stretch/>
        </p:blipFill>
        <p:spPr>
          <a:xfrm>
            <a:off x="7223309" y="262233"/>
            <a:ext cx="4532427" cy="1867179"/>
          </a:xfrm>
          <a:prstGeom prst="rect">
            <a:avLst/>
          </a:prstGeom>
          <a:noFill/>
          <a:ln>
            <a:noFill/>
          </a:ln>
        </p:spPr>
      </p:pic>
      <p:pic>
        <p:nvPicPr>
          <p:cNvPr id="3" name="Picture 2">
            <a:extLst>
              <a:ext uri="{FF2B5EF4-FFF2-40B4-BE49-F238E27FC236}">
                <a16:creationId xmlns:a16="http://schemas.microsoft.com/office/drawing/2014/main" id="{E64A4C02-3CEF-4644-A975-A6070ADC9F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94083" y="262233"/>
            <a:ext cx="3071957" cy="2440413"/>
          </a:xfrm>
          <a:prstGeom prst="rect">
            <a:avLst/>
          </a:prstGeom>
        </p:spPr>
      </p:pic>
      <p:cxnSp>
        <p:nvCxnSpPr>
          <p:cNvPr id="5" name="Straight Connector 4">
            <a:extLst>
              <a:ext uri="{FF2B5EF4-FFF2-40B4-BE49-F238E27FC236}">
                <a16:creationId xmlns:a16="http://schemas.microsoft.com/office/drawing/2014/main" id="{2C66F9B3-F084-C643-94FF-615E4DB4E6B5}"/>
              </a:ext>
            </a:extLst>
          </p:cNvPr>
          <p:cNvCxnSpPr/>
          <p:nvPr/>
        </p:nvCxnSpPr>
        <p:spPr>
          <a:xfrm>
            <a:off x="7005917" y="67235"/>
            <a:ext cx="0" cy="669663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723E4D8-E0EE-DF45-AC10-7925661889A6}"/>
              </a:ext>
            </a:extLst>
          </p:cNvPr>
          <p:cNvPicPr>
            <a:picLocks noChangeAspect="1"/>
          </p:cNvPicPr>
          <p:nvPr/>
        </p:nvPicPr>
        <p:blipFill>
          <a:blip r:embed="rId7"/>
          <a:stretch>
            <a:fillRect/>
          </a:stretch>
        </p:blipFill>
        <p:spPr>
          <a:xfrm>
            <a:off x="203195" y="2722777"/>
            <a:ext cx="3797300" cy="1574800"/>
          </a:xfrm>
          <a:prstGeom prst="rect">
            <a:avLst/>
          </a:prstGeom>
        </p:spPr>
      </p:pic>
    </p:spTree>
    <p:extLst>
      <p:ext uri="{BB962C8B-B14F-4D97-AF65-F5344CB8AC3E}">
        <p14:creationId xmlns:p14="http://schemas.microsoft.com/office/powerpoint/2010/main" val="3601693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p:nvPr/>
        </p:nvSpPr>
        <p:spPr>
          <a:xfrm>
            <a:off x="0" y="0"/>
            <a:ext cx="7228114"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Neural Machine Translation Machine Translation</a:t>
            </a:r>
            <a:r>
              <a:rPr lang="en-US" sz="1400" b="1" dirty="0">
                <a:solidFill>
                  <a:schemeClr val="dk1"/>
                </a:solidFill>
                <a:latin typeface="Calibri"/>
                <a:ea typeface="Calibri"/>
                <a:cs typeface="Calibri"/>
                <a:sym typeface="Calibri"/>
              </a:rPr>
              <a:t>  </a:t>
            </a:r>
            <a:r>
              <a:rPr lang="en-US" sz="1800" dirty="0">
                <a:solidFill>
                  <a:schemeClr val="dk1"/>
                </a:solidFill>
                <a:latin typeface="Calibri"/>
                <a:ea typeface="Calibri"/>
                <a:cs typeface="Calibri"/>
                <a:sym typeface="Calibri"/>
              </a:rPr>
              <a:t>- cont.</a:t>
            </a:r>
            <a:endParaRPr dirty="0"/>
          </a:p>
        </p:txBody>
      </p:sp>
      <p:sp>
        <p:nvSpPr>
          <p:cNvPr id="2" name="Google Shape;128;p21">
            <a:extLst>
              <a:ext uri="{FF2B5EF4-FFF2-40B4-BE49-F238E27FC236}">
                <a16:creationId xmlns:a16="http://schemas.microsoft.com/office/drawing/2014/main" id="{34F3E2A7-9E43-2A96-9EF1-65AA16929CBD}"/>
              </a:ext>
            </a:extLst>
          </p:cNvPr>
          <p:cNvSpPr txBox="1"/>
          <p:nvPr/>
        </p:nvSpPr>
        <p:spPr>
          <a:xfrm>
            <a:off x="1306702" y="1165864"/>
            <a:ext cx="8621069" cy="3970277"/>
          </a:xfrm>
          <a:prstGeom prst="rect">
            <a:avLst/>
          </a:prstGeom>
          <a:solidFill>
            <a:schemeClr val="accent4">
              <a:lumMod val="20000"/>
              <a:lumOff val="80000"/>
            </a:schemeClr>
          </a:solidFill>
          <a:ln>
            <a:solidFill>
              <a:srgbClr val="FF0000"/>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dirty="0">
                <a:solidFill>
                  <a:schemeClr val="dk1"/>
                </a:solidFill>
                <a:latin typeface="Calibri"/>
                <a:ea typeface="Calibri"/>
                <a:cs typeface="Calibri"/>
                <a:sym typeface="Calibri"/>
              </a:rPr>
              <a:t>Using an </a:t>
            </a:r>
            <a:r>
              <a:rPr lang="en-US" sz="1400" dirty="0">
                <a:solidFill>
                  <a:srgbClr val="FF0000"/>
                </a:solidFill>
                <a:latin typeface="Calibri"/>
                <a:ea typeface="Calibri"/>
                <a:cs typeface="Calibri"/>
                <a:sym typeface="Calibri"/>
              </a:rPr>
              <a:t>Attention Mechanism </a:t>
            </a:r>
            <a:r>
              <a:rPr lang="en-US" sz="1400" dirty="0">
                <a:solidFill>
                  <a:schemeClr val="dk1"/>
                </a:solidFill>
                <a:latin typeface="Calibri"/>
                <a:ea typeface="Calibri"/>
                <a:cs typeface="Calibri"/>
                <a:sym typeface="Calibri"/>
              </a:rPr>
              <a:t>and Aligning Pieces of Data Attention Mechanism.</a:t>
            </a:r>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An efficient approach for translating a long sentence is to go in two steps: </a:t>
            </a:r>
          </a:p>
          <a:p>
            <a:pPr marL="342900" marR="0" lvl="0" indent="-342900" algn="l" rtl="0">
              <a:spcBef>
                <a:spcPts val="0"/>
              </a:spcBef>
              <a:spcAft>
                <a:spcPts val="0"/>
              </a:spcAft>
              <a:buFont typeface="+mj-lt"/>
              <a:buAutoNum type="arabicPeriod"/>
            </a:pPr>
            <a:r>
              <a:rPr lang="en-US" sz="1400" dirty="0">
                <a:solidFill>
                  <a:schemeClr val="dk1"/>
                </a:solidFill>
                <a:latin typeface="Calibri"/>
                <a:ea typeface="Calibri"/>
                <a:cs typeface="Calibri"/>
                <a:sym typeface="Calibri"/>
              </a:rPr>
              <a:t>read the whole sentence or paragraph to get the context and the gist of what is being expressed. </a:t>
            </a:r>
          </a:p>
          <a:p>
            <a:pPr marL="342900" marR="0" lvl="0" indent="-342900" algn="l" rtl="0">
              <a:spcBef>
                <a:spcPts val="0"/>
              </a:spcBef>
              <a:spcAft>
                <a:spcPts val="0"/>
              </a:spcAft>
              <a:buFont typeface="+mj-lt"/>
              <a:buAutoNum type="arabicPeriod"/>
            </a:pPr>
            <a:r>
              <a:rPr lang="en-US" sz="1400" dirty="0">
                <a:solidFill>
                  <a:schemeClr val="dk1"/>
                </a:solidFill>
                <a:latin typeface="Calibri"/>
                <a:ea typeface="Calibri"/>
                <a:cs typeface="Calibri"/>
                <a:sym typeface="Calibri"/>
              </a:rPr>
              <a:t>then produce the translated words one at a time, each time focusing on a different part of the input sentence in order to gather the semantic details that are required to produce the next output word. </a:t>
            </a:r>
            <a:br>
              <a:rPr lang="en-US" sz="1400" dirty="0">
                <a:solidFill>
                  <a:schemeClr val="dk1"/>
                </a:solidFill>
                <a:latin typeface="Calibri"/>
                <a:ea typeface="Calibri"/>
                <a:cs typeface="Calibri"/>
                <a:sym typeface="Calibri"/>
              </a:rPr>
            </a:br>
            <a:endParaRPr lang="en-US"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We can think of an attention-based system as having three components: </a:t>
            </a:r>
          </a:p>
          <a:p>
            <a:pPr marL="0" marR="0" lvl="0" indent="0" algn="l" rtl="0">
              <a:spcBef>
                <a:spcPts val="0"/>
              </a:spcBef>
              <a:spcAft>
                <a:spcPts val="0"/>
              </a:spcAft>
              <a:buNone/>
            </a:pPr>
            <a:endParaRPr lang="en-US" sz="1400" dirty="0">
              <a:solidFill>
                <a:schemeClr val="dk1"/>
              </a:solidFill>
              <a:latin typeface="Calibri"/>
              <a:ea typeface="Calibri"/>
              <a:cs typeface="Calibri"/>
              <a:sym typeface="Calibri"/>
            </a:endParaRPr>
          </a:p>
          <a:p>
            <a:pPr marL="342900" marR="0" lvl="0" indent="-342900" algn="l" rtl="0">
              <a:spcBef>
                <a:spcPts val="0"/>
              </a:spcBef>
              <a:spcAft>
                <a:spcPts val="0"/>
              </a:spcAft>
              <a:buFont typeface="+mj-lt"/>
              <a:buAutoNum type="arabicPeriod"/>
            </a:pPr>
            <a:r>
              <a:rPr lang="en-US" sz="1400" dirty="0">
                <a:solidFill>
                  <a:schemeClr val="dk1"/>
                </a:solidFill>
                <a:latin typeface="Calibri"/>
                <a:ea typeface="Calibri"/>
                <a:cs typeface="Calibri"/>
                <a:sym typeface="Calibri"/>
              </a:rPr>
              <a:t>A process to read raw data (such as source words in a source sentence), and to convert them into distributed representations, with one feature vector associated with each word position. </a:t>
            </a:r>
          </a:p>
          <a:p>
            <a:pPr marL="342900" marR="0" lvl="0" indent="-342900" algn="l" rtl="0">
              <a:spcBef>
                <a:spcPts val="0"/>
              </a:spcBef>
              <a:spcAft>
                <a:spcPts val="0"/>
              </a:spcAft>
              <a:buFont typeface="+mj-lt"/>
              <a:buAutoNum type="arabicPeriod"/>
            </a:pPr>
            <a:r>
              <a:rPr lang="en-US" sz="1400" dirty="0">
                <a:solidFill>
                  <a:schemeClr val="dk1"/>
                </a:solidFill>
                <a:latin typeface="Calibri"/>
                <a:ea typeface="Calibri"/>
                <a:cs typeface="Calibri"/>
                <a:sym typeface="Calibri"/>
              </a:rPr>
              <a:t>A list of feature vectors storing the output of the reader. This can be understood as a "memory" containing a sequence of facts, which can be retrieved later, not necessarily in the same order, without having to visit all of them. </a:t>
            </a:r>
          </a:p>
          <a:p>
            <a:pPr marL="342900" marR="0" lvl="0" indent="-342900" algn="l" rtl="0">
              <a:spcBef>
                <a:spcPts val="0"/>
              </a:spcBef>
              <a:spcAft>
                <a:spcPts val="0"/>
              </a:spcAft>
              <a:buFont typeface="+mj-lt"/>
              <a:buAutoNum type="arabicPeriod"/>
            </a:pPr>
            <a:r>
              <a:rPr lang="en-US" sz="1400" dirty="0">
                <a:solidFill>
                  <a:schemeClr val="dk1"/>
                </a:solidFill>
                <a:latin typeface="Calibri"/>
                <a:ea typeface="Calibri"/>
                <a:cs typeface="Calibri"/>
                <a:sym typeface="Calibri"/>
              </a:rPr>
              <a:t>A process to use the content of the memory to sequentially perform a task, at each time step having the ability to put attention on the content of one memory element (or a few, with a different weight). </a:t>
            </a:r>
            <a:br>
              <a:rPr lang="en-US" sz="1400" dirty="0">
                <a:solidFill>
                  <a:schemeClr val="dk1"/>
                </a:solidFill>
                <a:latin typeface="Calibri"/>
                <a:ea typeface="Calibri"/>
                <a:cs typeface="Calibri"/>
                <a:sym typeface="Calibri"/>
              </a:rPr>
            </a:br>
            <a:r>
              <a:rPr lang="en-US" sz="1400" dirty="0">
                <a:solidFill>
                  <a:schemeClr val="dk1"/>
                </a:solidFill>
                <a:latin typeface="Calibri"/>
                <a:ea typeface="Calibri"/>
                <a:cs typeface="Calibri"/>
                <a:sym typeface="Calibri"/>
              </a:rPr>
              <a:t>The third component generates the translated sentence.</a:t>
            </a:r>
          </a:p>
        </p:txBody>
      </p:sp>
    </p:spTree>
    <p:extLst>
      <p:ext uri="{BB962C8B-B14F-4D97-AF65-F5344CB8AC3E}">
        <p14:creationId xmlns:p14="http://schemas.microsoft.com/office/powerpoint/2010/main" val="529544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6B52F7D-FCEF-BC41-A2B2-8A961031492D}"/>
              </a:ext>
            </a:extLst>
          </p:cNvPr>
          <p:cNvSpPr txBox="1"/>
          <p:nvPr/>
        </p:nvSpPr>
        <p:spPr>
          <a:xfrm>
            <a:off x="891073" y="691171"/>
            <a:ext cx="10409854" cy="5909310"/>
          </a:xfrm>
          <a:prstGeom prst="rect">
            <a:avLst/>
          </a:prstGeom>
          <a:noFill/>
        </p:spPr>
        <p:txBody>
          <a:bodyPr wrap="square" rtlCol="0">
            <a:spAutoFit/>
          </a:bodyPr>
          <a:lstStyle/>
          <a:p>
            <a:r>
              <a:rPr lang="en-US" sz="1800" dirty="0"/>
              <a:t>From RNNs to Transformers to BERT to GPT:</a:t>
            </a:r>
          </a:p>
          <a:p>
            <a:endParaRPr lang="en-US" sz="1800" dirty="0"/>
          </a:p>
          <a:p>
            <a:pPr marL="285750" indent="-285750">
              <a:buFont typeface="Arial" panose="020B0604020202020204" pitchFamily="34" charset="0"/>
              <a:buChar char="•"/>
            </a:pPr>
            <a:r>
              <a:rPr lang="en-US" sz="1800" dirty="0"/>
              <a:t>RNNs - vanishing gradient problem</a:t>
            </a:r>
          </a:p>
          <a:p>
            <a:pPr marL="285750" indent="-285750">
              <a:buFont typeface="Arial" panose="020B0604020202020204" pitchFamily="34" charset="0"/>
              <a:buChar char="•"/>
            </a:pPr>
            <a:r>
              <a:rPr lang="en-US" sz="1800" dirty="0"/>
              <a:t>Gated RNN (LSTM, GRU) + Attention</a:t>
            </a:r>
          </a:p>
          <a:p>
            <a:pPr marL="285750" indent="-285750">
              <a:buFont typeface="Arial" panose="020B0604020202020204" pitchFamily="34" charset="0"/>
              <a:buChar char="•"/>
            </a:pPr>
            <a:r>
              <a:rPr lang="en-US" sz="1800" b="1" dirty="0">
                <a:solidFill>
                  <a:srgbClr val="FF0000"/>
                </a:solidFill>
              </a:rPr>
              <a:t>Transformer</a:t>
            </a:r>
            <a:r>
              <a:rPr lang="en-US" sz="1800" dirty="0"/>
              <a:t> (Google, 2017):</a:t>
            </a:r>
            <a:br>
              <a:rPr lang="en-US" sz="1800" dirty="0"/>
            </a:br>
            <a:r>
              <a:rPr lang="en-US" sz="1800" dirty="0"/>
              <a:t> .. Deep Neural Network for language models</a:t>
            </a:r>
            <a:br>
              <a:rPr lang="en-US" sz="1800" dirty="0"/>
            </a:br>
            <a:r>
              <a:rPr lang="en-US" sz="1800" dirty="0"/>
              <a:t> .. not an RNN, allows parallel processing</a:t>
            </a:r>
            <a:br>
              <a:rPr lang="en-US" sz="1800" dirty="0"/>
            </a:br>
            <a:r>
              <a:rPr lang="en-US" sz="1800" dirty="0"/>
              <a:t> .. replaces RNNs like LSTM</a:t>
            </a:r>
            <a:br>
              <a:rPr lang="en-US" sz="1800" dirty="0"/>
            </a:br>
            <a:r>
              <a:rPr lang="en-US" sz="1800" dirty="0"/>
              <a:t> .. multi-head Attention</a:t>
            </a:r>
            <a:br>
              <a:rPr lang="en-US" sz="1800" dirty="0"/>
            </a:br>
            <a:r>
              <a:rPr lang="en-US" sz="1800" dirty="0"/>
              <a:t> .. encoder: self-attention + Feed-Forward Network</a:t>
            </a:r>
            <a:br>
              <a:rPr lang="en-US" sz="1800" dirty="0"/>
            </a:br>
            <a:r>
              <a:rPr lang="en-US" sz="1800" dirty="0"/>
              <a:t> .. decoder: self-attention, attention over encodings, and a feed-forward Network</a:t>
            </a:r>
          </a:p>
          <a:p>
            <a:pPr marL="285750" indent="-285750">
              <a:buFont typeface="Arial" panose="020B0604020202020204" pitchFamily="34" charset="0"/>
              <a:buChar char="•"/>
            </a:pPr>
            <a:r>
              <a:rPr lang="en-US" sz="1800" b="1" dirty="0">
                <a:solidFill>
                  <a:srgbClr val="FF0000"/>
                </a:solidFill>
              </a:rPr>
              <a:t>BERT</a:t>
            </a:r>
            <a:r>
              <a:rPr lang="en-US" sz="1800" dirty="0"/>
              <a:t> = "Bidirectional Encoder Representations from Transformers"</a:t>
            </a:r>
            <a:br>
              <a:rPr lang="en-US" sz="1800" dirty="0"/>
            </a:br>
            <a:r>
              <a:rPr lang="en-US" sz="1800" dirty="0"/>
              <a:t> .. a language representation model. (Google, 2018)</a:t>
            </a:r>
            <a:br>
              <a:rPr lang="en-US" sz="1800" dirty="0"/>
            </a:br>
            <a:r>
              <a:rPr lang="en-US" sz="1800" dirty="0"/>
              <a:t> .. BERT is designed to pre-train deep bidirectional representations from unlabeled text</a:t>
            </a:r>
          </a:p>
          <a:p>
            <a:endParaRPr lang="en-US" sz="1800" dirty="0"/>
          </a:p>
          <a:p>
            <a:pPr marL="285750" indent="-285750">
              <a:buFont typeface="Arial" panose="020B0604020202020204" pitchFamily="34" charset="0"/>
              <a:buChar char="•"/>
            </a:pPr>
            <a:r>
              <a:rPr lang="en-US" sz="1800" b="1" dirty="0">
                <a:solidFill>
                  <a:srgbClr val="FF0000"/>
                </a:solidFill>
              </a:rPr>
              <a:t>GPT</a:t>
            </a:r>
            <a:r>
              <a:rPr lang="en-US" sz="1800" dirty="0"/>
              <a:t> (Generative Pre-trained Transformer) </a:t>
            </a:r>
            <a:br>
              <a:rPr lang="en-US" sz="1800" dirty="0"/>
            </a:br>
            <a:r>
              <a:rPr lang="en-US" sz="1800" dirty="0"/>
              <a:t> .. NLP models from </a:t>
            </a:r>
            <a:r>
              <a:rPr lang="en-US" sz="1800" dirty="0" err="1"/>
              <a:t>OpenAI</a:t>
            </a:r>
            <a:r>
              <a:rPr lang="en-US" sz="1800" dirty="0"/>
              <a:t>, 2018</a:t>
            </a:r>
            <a:br>
              <a:rPr lang="en-US" sz="1800" dirty="0"/>
            </a:br>
            <a:r>
              <a:rPr lang="en-US" sz="1800" dirty="0"/>
              <a:t> .. 2019 - GPT-2, 1.5 Billion parameters</a:t>
            </a:r>
            <a:br>
              <a:rPr lang="en-US" sz="1800" dirty="0"/>
            </a:br>
            <a:r>
              <a:rPr lang="en-US" sz="1800" dirty="0"/>
              <a:t> .. 2020 - GPT-3, 175 Billion parameters</a:t>
            </a:r>
          </a:p>
          <a:p>
            <a:endParaRPr lang="en-US" sz="1800" dirty="0"/>
          </a:p>
          <a:p>
            <a:pPr marL="285750" indent="-285750">
              <a:buFont typeface="Arial" panose="020B0604020202020204" pitchFamily="34" charset="0"/>
              <a:buChar char="•"/>
            </a:pPr>
            <a:r>
              <a:rPr lang="en-US" sz="1800" dirty="0"/>
              <a:t>Hugging Face - open source NLP models: </a:t>
            </a:r>
            <a:r>
              <a:rPr lang="en-US" sz="1800" dirty="0">
                <a:hlinkClick r:id="rId2"/>
              </a:rPr>
              <a:t>https://huggingface.co/transformers/</a:t>
            </a:r>
            <a:r>
              <a:rPr lang="en-US" sz="1800" dirty="0"/>
              <a:t> </a:t>
            </a:r>
          </a:p>
        </p:txBody>
      </p:sp>
      <p:sp>
        <p:nvSpPr>
          <p:cNvPr id="3" name="TextBox 2">
            <a:extLst>
              <a:ext uri="{FF2B5EF4-FFF2-40B4-BE49-F238E27FC236}">
                <a16:creationId xmlns:a16="http://schemas.microsoft.com/office/drawing/2014/main" id="{19D43429-828F-524A-9196-363CE5AE4622}"/>
              </a:ext>
            </a:extLst>
          </p:cNvPr>
          <p:cNvSpPr txBox="1"/>
          <p:nvPr/>
        </p:nvSpPr>
        <p:spPr>
          <a:xfrm>
            <a:off x="0" y="0"/>
            <a:ext cx="6382138" cy="523220"/>
          </a:xfrm>
          <a:prstGeom prst="rect">
            <a:avLst/>
          </a:prstGeom>
          <a:noFill/>
        </p:spPr>
        <p:txBody>
          <a:bodyPr wrap="square" rtlCol="0">
            <a:spAutoFit/>
          </a:bodyPr>
          <a:lstStyle/>
          <a:p>
            <a:r>
              <a:rPr lang="en-US" sz="2800" b="1" dirty="0"/>
              <a:t>Deep Learning for NLP</a:t>
            </a:r>
          </a:p>
        </p:txBody>
      </p:sp>
    </p:spTree>
    <p:extLst>
      <p:ext uri="{BB962C8B-B14F-4D97-AF65-F5344CB8AC3E}">
        <p14:creationId xmlns:p14="http://schemas.microsoft.com/office/powerpoint/2010/main" val="11126065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12DE5F-ECE4-6A41-A8F3-C3787A426DE8}"/>
              </a:ext>
            </a:extLst>
          </p:cNvPr>
          <p:cNvSpPr txBox="1"/>
          <p:nvPr/>
        </p:nvSpPr>
        <p:spPr>
          <a:xfrm>
            <a:off x="363070" y="1109211"/>
            <a:ext cx="5862917" cy="2308324"/>
          </a:xfrm>
          <a:prstGeom prst="rect">
            <a:avLst/>
          </a:prstGeom>
          <a:noFill/>
        </p:spPr>
        <p:txBody>
          <a:bodyPr wrap="square" rtlCol="0">
            <a:spAutoFit/>
          </a:bodyPr>
          <a:lstStyle/>
          <a:p>
            <a:r>
              <a:rPr lang="en-US" dirty="0"/>
              <a:t>Expert Systems – old approach , rule-based systems</a:t>
            </a:r>
          </a:p>
          <a:p>
            <a:endParaRPr lang="en-US" dirty="0"/>
          </a:p>
          <a:p>
            <a:r>
              <a:rPr lang="en-US" dirty="0"/>
              <a:t>New approach – unstructured data, deep learning systems</a:t>
            </a:r>
          </a:p>
          <a:p>
            <a:endParaRPr lang="en-US" dirty="0"/>
          </a:p>
          <a:p>
            <a:r>
              <a:rPr lang="en-US" dirty="0"/>
              <a:t>IBM Watson (2011) - a question-answering computer system capable of answering questions posed in natural language.</a:t>
            </a:r>
          </a:p>
          <a:p>
            <a:r>
              <a:rPr lang="en-US" dirty="0"/>
              <a:t>Competed on TV show Jeopardy and won first place prize of $1 million. </a:t>
            </a:r>
          </a:p>
        </p:txBody>
      </p:sp>
      <p:sp>
        <p:nvSpPr>
          <p:cNvPr id="6" name="TextBox 5">
            <a:extLst>
              <a:ext uri="{FF2B5EF4-FFF2-40B4-BE49-F238E27FC236}">
                <a16:creationId xmlns:a16="http://schemas.microsoft.com/office/drawing/2014/main" id="{D1E6CC28-F786-4B40-8658-857BFEF08ED6}"/>
              </a:ext>
            </a:extLst>
          </p:cNvPr>
          <p:cNvSpPr txBox="1"/>
          <p:nvPr/>
        </p:nvSpPr>
        <p:spPr>
          <a:xfrm>
            <a:off x="363071" y="215153"/>
            <a:ext cx="5862917" cy="584775"/>
          </a:xfrm>
          <a:prstGeom prst="rect">
            <a:avLst/>
          </a:prstGeom>
          <a:noFill/>
        </p:spPr>
        <p:txBody>
          <a:bodyPr wrap="square" rtlCol="0">
            <a:spAutoFit/>
          </a:bodyPr>
          <a:lstStyle/>
          <a:p>
            <a:r>
              <a:rPr lang="en-US" sz="3200" b="1" dirty="0"/>
              <a:t>Knowledge Base, Expert Systems</a:t>
            </a:r>
          </a:p>
        </p:txBody>
      </p:sp>
      <p:pic>
        <p:nvPicPr>
          <p:cNvPr id="7" name="Picture 6">
            <a:extLst>
              <a:ext uri="{FF2B5EF4-FFF2-40B4-BE49-F238E27FC236}">
                <a16:creationId xmlns:a16="http://schemas.microsoft.com/office/drawing/2014/main" id="{924D6BC5-CFAA-ED4A-80D8-4BF027A36D6A}"/>
              </a:ext>
            </a:extLst>
          </p:cNvPr>
          <p:cNvPicPr>
            <a:picLocks noChangeAspect="1"/>
          </p:cNvPicPr>
          <p:nvPr/>
        </p:nvPicPr>
        <p:blipFill>
          <a:blip r:embed="rId2"/>
          <a:stretch>
            <a:fillRect/>
          </a:stretch>
        </p:blipFill>
        <p:spPr>
          <a:xfrm>
            <a:off x="6858000" y="0"/>
            <a:ext cx="5334000" cy="3175000"/>
          </a:xfrm>
          <a:prstGeom prst="rect">
            <a:avLst/>
          </a:prstGeom>
        </p:spPr>
      </p:pic>
      <p:sp>
        <p:nvSpPr>
          <p:cNvPr id="8" name="TextBox 7">
            <a:extLst>
              <a:ext uri="{FF2B5EF4-FFF2-40B4-BE49-F238E27FC236}">
                <a16:creationId xmlns:a16="http://schemas.microsoft.com/office/drawing/2014/main" id="{082DD25B-5B0A-3849-AE07-F7C1F6DF565A}"/>
              </a:ext>
            </a:extLst>
          </p:cNvPr>
          <p:cNvSpPr txBox="1"/>
          <p:nvPr/>
        </p:nvSpPr>
        <p:spPr>
          <a:xfrm>
            <a:off x="363070" y="3539433"/>
            <a:ext cx="5862917" cy="1200329"/>
          </a:xfrm>
          <a:prstGeom prst="rect">
            <a:avLst/>
          </a:prstGeom>
          <a:noFill/>
        </p:spPr>
        <p:txBody>
          <a:bodyPr wrap="square" rtlCol="0">
            <a:spAutoFit/>
          </a:bodyPr>
          <a:lstStyle/>
          <a:p>
            <a:r>
              <a:rPr lang="en-US" dirty="0"/>
              <a:t>During the game, Watson had access to 200 million pages of structured and unstructured content consuming four terabytes of disk storage including the full text of the 2011 edition of Wikipedia.</a:t>
            </a:r>
          </a:p>
        </p:txBody>
      </p:sp>
      <p:sp>
        <p:nvSpPr>
          <p:cNvPr id="9" name="TextBox 8">
            <a:extLst>
              <a:ext uri="{FF2B5EF4-FFF2-40B4-BE49-F238E27FC236}">
                <a16:creationId xmlns:a16="http://schemas.microsoft.com/office/drawing/2014/main" id="{CD3319A6-9433-7643-B50A-C16368C207DD}"/>
              </a:ext>
            </a:extLst>
          </p:cNvPr>
          <p:cNvSpPr txBox="1"/>
          <p:nvPr/>
        </p:nvSpPr>
        <p:spPr>
          <a:xfrm>
            <a:off x="7131423" y="3417535"/>
            <a:ext cx="4787153" cy="523220"/>
          </a:xfrm>
          <a:prstGeom prst="rect">
            <a:avLst/>
          </a:prstGeom>
          <a:noFill/>
        </p:spPr>
        <p:txBody>
          <a:bodyPr wrap="square" rtlCol="0">
            <a:spAutoFit/>
          </a:bodyPr>
          <a:lstStyle/>
          <a:p>
            <a:r>
              <a:rPr lang="en-US" sz="2800" b="1" dirty="0"/>
              <a:t>IBM Watson Wins on Jeopardy</a:t>
            </a:r>
          </a:p>
        </p:txBody>
      </p:sp>
      <p:sp>
        <p:nvSpPr>
          <p:cNvPr id="10" name="TextBox 9">
            <a:extLst>
              <a:ext uri="{FF2B5EF4-FFF2-40B4-BE49-F238E27FC236}">
                <a16:creationId xmlns:a16="http://schemas.microsoft.com/office/drawing/2014/main" id="{4DE1EE2B-4672-9E42-8252-86ACD9C227C9}"/>
              </a:ext>
            </a:extLst>
          </p:cNvPr>
          <p:cNvSpPr txBox="1"/>
          <p:nvPr/>
        </p:nvSpPr>
        <p:spPr>
          <a:xfrm>
            <a:off x="363070" y="5275385"/>
            <a:ext cx="8190087" cy="646331"/>
          </a:xfrm>
          <a:prstGeom prst="rect">
            <a:avLst/>
          </a:prstGeom>
          <a:noFill/>
        </p:spPr>
        <p:txBody>
          <a:bodyPr wrap="square" rtlCol="0">
            <a:spAutoFit/>
          </a:bodyPr>
          <a:lstStyle/>
          <a:p>
            <a:r>
              <a:rPr lang="en-US" dirty="0"/>
              <a:t>Internet can be considered as a modern knowledge base.</a:t>
            </a:r>
          </a:p>
          <a:p>
            <a:r>
              <a:rPr lang="en-US" dirty="0"/>
              <a:t>Google gets better at answering questions (using modern AI techniques).</a:t>
            </a:r>
          </a:p>
        </p:txBody>
      </p:sp>
    </p:spTree>
    <p:extLst>
      <p:ext uri="{BB962C8B-B14F-4D97-AF65-F5344CB8AC3E}">
        <p14:creationId xmlns:p14="http://schemas.microsoft.com/office/powerpoint/2010/main" val="29654873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1"/>
          <p:cNvSpPr txBox="1"/>
          <p:nvPr/>
        </p:nvSpPr>
        <p:spPr>
          <a:xfrm>
            <a:off x="0" y="2874839"/>
            <a:ext cx="4693024"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Staff Research Scientist at Google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Student of </a:t>
            </a:r>
            <a:r>
              <a:rPr lang="en-US" sz="1800" dirty="0" err="1">
                <a:solidFill>
                  <a:schemeClr val="dk1"/>
                </a:solidFill>
                <a:latin typeface="Calibri"/>
                <a:ea typeface="Calibri"/>
                <a:cs typeface="Calibri"/>
                <a:sym typeface="Calibri"/>
              </a:rPr>
              <a:t>Yoshua</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Bengio</a:t>
            </a:r>
            <a:r>
              <a:rPr lang="en-US" sz="1800" dirty="0">
                <a:solidFill>
                  <a:schemeClr val="dk1"/>
                </a:solidFill>
                <a:latin typeface="Calibri"/>
                <a:ea typeface="Calibri"/>
                <a:cs typeface="Calibri"/>
                <a:sym typeface="Calibri"/>
              </a:rPr>
              <a:t>.</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u="sng" dirty="0">
                <a:solidFill>
                  <a:schemeClr val="hlink"/>
                </a:solidFill>
                <a:latin typeface="Calibri"/>
                <a:ea typeface="Calibri"/>
                <a:cs typeface="Calibri"/>
                <a:sym typeface="Calibri"/>
                <a:hlinkClick r:id="rId3"/>
              </a:rPr>
              <a:t>https://en.wikipedia.org/wiki/Ian_Goodfellow</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Generative Adversarial Nets (2014)</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u="sng" dirty="0">
                <a:solidFill>
                  <a:schemeClr val="hlink"/>
                </a:solidFill>
                <a:latin typeface="Calibri"/>
                <a:ea typeface="Calibri"/>
                <a:cs typeface="Calibri"/>
                <a:sym typeface="Calibri"/>
                <a:hlinkClick r:id="rId4"/>
              </a:rPr>
              <a:t>https://arxiv.org/pdf/1406.2661v1.pdf</a:t>
            </a:r>
            <a:endParaRPr sz="1800" dirty="0">
              <a:solidFill>
                <a:schemeClr val="dk1"/>
              </a:solidFill>
              <a:latin typeface="Calibri"/>
              <a:ea typeface="Calibri"/>
              <a:cs typeface="Calibri"/>
              <a:sym typeface="Calibri"/>
            </a:endParaRPr>
          </a:p>
        </p:txBody>
      </p:sp>
      <p:pic>
        <p:nvPicPr>
          <p:cNvPr id="609" name="Google Shape;609;p51"/>
          <p:cNvPicPr preferRelativeResize="0"/>
          <p:nvPr/>
        </p:nvPicPr>
        <p:blipFill rotWithShape="1">
          <a:blip r:embed="rId5">
            <a:alphaModFix/>
          </a:blip>
          <a:srcRect/>
          <a:stretch/>
        </p:blipFill>
        <p:spPr>
          <a:xfrm>
            <a:off x="107577" y="576339"/>
            <a:ext cx="1943456" cy="1831432"/>
          </a:xfrm>
          <a:prstGeom prst="rect">
            <a:avLst/>
          </a:prstGeom>
          <a:noFill/>
          <a:ln>
            <a:noFill/>
          </a:ln>
        </p:spPr>
      </p:pic>
      <p:pic>
        <p:nvPicPr>
          <p:cNvPr id="610" name="Google Shape;610;p51"/>
          <p:cNvPicPr preferRelativeResize="0"/>
          <p:nvPr/>
        </p:nvPicPr>
        <p:blipFill rotWithShape="1">
          <a:blip r:embed="rId6">
            <a:alphaModFix/>
          </a:blip>
          <a:srcRect/>
          <a:stretch/>
        </p:blipFill>
        <p:spPr>
          <a:xfrm>
            <a:off x="5376650" y="0"/>
            <a:ext cx="6515100" cy="3187700"/>
          </a:xfrm>
          <a:prstGeom prst="rect">
            <a:avLst/>
          </a:prstGeom>
          <a:noFill/>
          <a:ln>
            <a:noFill/>
          </a:ln>
        </p:spPr>
      </p:pic>
      <p:sp>
        <p:nvSpPr>
          <p:cNvPr id="611" name="Google Shape;611;p51"/>
          <p:cNvSpPr txBox="1"/>
          <p:nvPr/>
        </p:nvSpPr>
        <p:spPr>
          <a:xfrm>
            <a:off x="0" y="2407771"/>
            <a:ext cx="332407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Ian </a:t>
            </a:r>
            <a:r>
              <a:rPr lang="en-US" sz="3200" b="1" dirty="0" err="1">
                <a:solidFill>
                  <a:schemeClr val="dk1"/>
                </a:solidFill>
                <a:latin typeface="Calibri"/>
                <a:ea typeface="Calibri"/>
                <a:cs typeface="Calibri"/>
                <a:sym typeface="Calibri"/>
              </a:rPr>
              <a:t>Goodfellow</a:t>
            </a:r>
            <a:endParaRPr sz="3200" b="1" dirty="0">
              <a:solidFill>
                <a:schemeClr val="dk1"/>
              </a:solidFill>
              <a:latin typeface="Calibri"/>
              <a:ea typeface="Calibri"/>
              <a:cs typeface="Calibri"/>
              <a:sym typeface="Calibri"/>
            </a:endParaRPr>
          </a:p>
        </p:txBody>
      </p:sp>
      <p:sp>
        <p:nvSpPr>
          <p:cNvPr id="6" name="Google Shape;106;p16">
            <a:extLst>
              <a:ext uri="{FF2B5EF4-FFF2-40B4-BE49-F238E27FC236}">
                <a16:creationId xmlns:a16="http://schemas.microsoft.com/office/drawing/2014/main" id="{8AF36A54-EC0C-D843-896B-D7FAED113C67}"/>
              </a:ext>
            </a:extLst>
          </p:cNvPr>
          <p:cNvSpPr txBox="1"/>
          <p:nvPr/>
        </p:nvSpPr>
        <p:spPr>
          <a:xfrm>
            <a:off x="107577" y="0"/>
            <a:ext cx="6989259" cy="45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GAN – Generative Adversarial Network</a:t>
            </a:r>
            <a:endParaRPr sz="2400" b="1" dirty="0"/>
          </a:p>
        </p:txBody>
      </p:sp>
      <p:pic>
        <p:nvPicPr>
          <p:cNvPr id="2" name="Picture 1">
            <a:extLst>
              <a:ext uri="{FF2B5EF4-FFF2-40B4-BE49-F238E27FC236}">
                <a16:creationId xmlns:a16="http://schemas.microsoft.com/office/drawing/2014/main" id="{E9171236-4DE6-284B-A25D-32363040BF6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396917" y="4527807"/>
            <a:ext cx="3715672" cy="2245659"/>
          </a:xfrm>
          <a:prstGeom prst="rect">
            <a:avLst/>
          </a:prstGeom>
        </p:spPr>
      </p:pic>
      <p:sp>
        <p:nvSpPr>
          <p:cNvPr id="3" name="TextBox 2">
            <a:extLst>
              <a:ext uri="{FF2B5EF4-FFF2-40B4-BE49-F238E27FC236}">
                <a16:creationId xmlns:a16="http://schemas.microsoft.com/office/drawing/2014/main" id="{C961E74C-3CAF-1645-99CD-2C5CB161634D}"/>
              </a:ext>
            </a:extLst>
          </p:cNvPr>
          <p:cNvSpPr txBox="1"/>
          <p:nvPr/>
        </p:nvSpPr>
        <p:spPr>
          <a:xfrm>
            <a:off x="5479744" y="3187700"/>
            <a:ext cx="6712256" cy="1200329"/>
          </a:xfrm>
          <a:prstGeom prst="rect">
            <a:avLst/>
          </a:prstGeom>
          <a:noFill/>
        </p:spPr>
        <p:txBody>
          <a:bodyPr wrap="square" rtlCol="0">
            <a:spAutoFit/>
          </a:bodyPr>
          <a:lstStyle/>
          <a:p>
            <a:r>
              <a:rPr lang="en-US" dirty="0"/>
              <a:t>Creative criminal counterfeiter (Generator) vs police detective (Discriminator).  </a:t>
            </a:r>
          </a:p>
          <a:p>
            <a:r>
              <a:rPr lang="en-US" dirty="0"/>
              <a:t>Criminal learns to make better fakes, policeman learns to detect.</a:t>
            </a:r>
          </a:p>
          <a:p>
            <a:r>
              <a:rPr lang="en-US" dirty="0"/>
              <a:t>Examples of generated fake images:</a:t>
            </a:r>
          </a:p>
        </p:txBody>
      </p:sp>
    </p:spTree>
    <p:extLst>
      <p:ext uri="{BB962C8B-B14F-4D97-AF65-F5344CB8AC3E}">
        <p14:creationId xmlns:p14="http://schemas.microsoft.com/office/powerpoint/2010/main" val="22592849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5"/>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Generative Adversarial Networks (GANs)</a:t>
            </a:r>
            <a:endParaRPr/>
          </a:p>
        </p:txBody>
      </p:sp>
      <p:sp>
        <p:nvSpPr>
          <p:cNvPr id="386" name="Google Shape;386;p25"/>
          <p:cNvSpPr txBox="1"/>
          <p:nvPr/>
        </p:nvSpPr>
        <p:spPr>
          <a:xfrm>
            <a:off x="1876927" y="1780675"/>
            <a:ext cx="3434661" cy="95410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lvl="0"/>
            <a:r>
              <a:rPr lang="en-US" sz="2800" b="1" dirty="0">
                <a:solidFill>
                  <a:schemeClr val="dk1"/>
                </a:solidFill>
                <a:latin typeface="Calibri"/>
                <a:ea typeface="Calibri"/>
                <a:cs typeface="Calibri"/>
                <a:sym typeface="Calibri"/>
              </a:rPr>
              <a:t>Police Detective</a:t>
            </a:r>
            <a:endParaRPr dirty="0"/>
          </a:p>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(recognizes images)</a:t>
            </a:r>
            <a:endParaRPr sz="2800" b="1" dirty="0">
              <a:solidFill>
                <a:schemeClr val="dk1"/>
              </a:solidFill>
              <a:latin typeface="Calibri"/>
              <a:ea typeface="Calibri"/>
              <a:cs typeface="Calibri"/>
              <a:sym typeface="Calibri"/>
            </a:endParaRPr>
          </a:p>
        </p:txBody>
      </p:sp>
      <p:sp>
        <p:nvSpPr>
          <p:cNvPr id="387" name="Google Shape;387;p25"/>
          <p:cNvSpPr txBox="1"/>
          <p:nvPr/>
        </p:nvSpPr>
        <p:spPr>
          <a:xfrm>
            <a:off x="6120069" y="1788697"/>
            <a:ext cx="3844386" cy="95410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Artistic Criminal</a:t>
            </a:r>
            <a:endParaRPr dirty="0"/>
          </a:p>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(generates fake images)</a:t>
            </a:r>
            <a:endParaRPr sz="2800" b="1" dirty="0">
              <a:solidFill>
                <a:schemeClr val="dk1"/>
              </a:solidFill>
              <a:latin typeface="Calibri"/>
              <a:ea typeface="Calibri"/>
              <a:cs typeface="Calibri"/>
              <a:sym typeface="Calibri"/>
            </a:endParaRPr>
          </a:p>
        </p:txBody>
      </p:sp>
      <p:sp>
        <p:nvSpPr>
          <p:cNvPr id="388" name="Google Shape;388;p25"/>
          <p:cNvSpPr txBox="1"/>
          <p:nvPr/>
        </p:nvSpPr>
        <p:spPr>
          <a:xfrm>
            <a:off x="442101" y="3276836"/>
            <a:ext cx="11176157" cy="26776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Both Detective and Criminal receive same set of images </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(for example pictures of cats and dogs).  </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Criminal randomly generates “fake” images (cat with 6 legs and two tails, etc.).</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Detective learns to discriminate real images from fakes and becomes better and better.</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Criminal learns to make better and better fakes.</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Adversarial relationship helps both of them become better fast.</a:t>
            </a:r>
            <a:endParaRPr dirty="0"/>
          </a:p>
        </p:txBody>
      </p:sp>
    </p:spTree>
    <p:extLst>
      <p:ext uri="{BB962C8B-B14F-4D97-AF65-F5344CB8AC3E}">
        <p14:creationId xmlns:p14="http://schemas.microsoft.com/office/powerpoint/2010/main" val="92372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0" y="0"/>
            <a:ext cx="7972034" cy="6858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a:solidFill>
                  <a:schemeClr val="dk1"/>
                </a:solidFill>
                <a:latin typeface="Calibri"/>
                <a:ea typeface="Calibri"/>
                <a:cs typeface="Calibri"/>
                <a:sym typeface="Calibri"/>
              </a:rPr>
              <a:t>Reinforcement Learning (RL) </a:t>
            </a:r>
            <a:r>
              <a:rPr lang="en-US" sz="2000" b="1" dirty="0">
                <a:solidFill>
                  <a:srgbClr val="FF0000"/>
                </a:solidFill>
                <a:latin typeface="Calibri"/>
                <a:ea typeface="Calibri"/>
                <a:cs typeface="Calibri"/>
                <a:sym typeface="Calibri"/>
              </a:rPr>
              <a:t>"Good puppy ..." learning.</a:t>
            </a:r>
          </a:p>
          <a:p>
            <a:pPr marL="0" marR="0" lvl="0" indent="0" algn="l" rtl="0">
              <a:spcBef>
                <a:spcPts val="0"/>
              </a:spcBef>
              <a:spcAft>
                <a:spcPts val="0"/>
              </a:spcAft>
              <a:buNone/>
            </a:pPr>
            <a:r>
              <a:rPr lang="en-US" dirty="0">
                <a:solidFill>
                  <a:schemeClr val="dk1"/>
                </a:solidFill>
                <a:latin typeface="Calibri"/>
                <a:ea typeface="Calibri"/>
                <a:cs typeface="Calibri"/>
                <a:sym typeface="Calibri"/>
              </a:rPr>
              <a:t>Feedback is not provided for every step, but only for final result.</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Examples – learning to win in games (Atari, Alpha Go), robotics, etc.</a:t>
            </a:r>
            <a:endParaRPr dirty="0"/>
          </a:p>
          <a:p>
            <a:pPr marL="0" marR="0" lvl="0" indent="0" algn="l" rtl="0">
              <a:spcBef>
                <a:spcPts val="0"/>
              </a:spcBef>
              <a:spcAft>
                <a:spcPts val="0"/>
              </a:spcAft>
              <a:buNone/>
            </a:pPr>
            <a:endParaRPr lang="en-US" sz="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rgbClr val="0070C0"/>
                </a:solidFill>
                <a:latin typeface="Calibri"/>
                <a:ea typeface="Calibri"/>
                <a:cs typeface="Calibri"/>
                <a:sym typeface="Calibri"/>
              </a:rPr>
              <a:t>Policy Gradients:</a:t>
            </a:r>
            <a:r>
              <a:rPr lang="en-US" sz="1800" dirty="0">
                <a:solidFill>
                  <a:schemeClr val="dk1"/>
                </a:solidFill>
                <a:latin typeface="Calibri"/>
                <a:ea typeface="Calibri"/>
                <a:cs typeface="Calibri"/>
                <a:sym typeface="Calibri"/>
              </a:rPr>
              <a:t>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L</a:t>
            </a:r>
            <a:r>
              <a:rPr lang="en-US" sz="1800" dirty="0">
                <a:solidFill>
                  <a:schemeClr val="dk1"/>
                </a:solidFill>
                <a:latin typeface="Calibri"/>
                <a:ea typeface="Calibri"/>
                <a:cs typeface="Calibri"/>
                <a:sym typeface="Calibri"/>
              </a:rPr>
              <a:t>earn policy map. A </a:t>
            </a:r>
            <a:r>
              <a:rPr lang="en-US" sz="1800" b="1" dirty="0">
                <a:solidFill>
                  <a:srgbClr val="FF0000"/>
                </a:solidFill>
                <a:latin typeface="Calibri"/>
                <a:ea typeface="Calibri"/>
                <a:cs typeface="Calibri"/>
                <a:sym typeface="Calibri"/>
              </a:rPr>
              <a:t>software agent </a:t>
            </a:r>
            <a:r>
              <a:rPr lang="en-US" sz="1800" dirty="0">
                <a:solidFill>
                  <a:schemeClr val="dk1"/>
                </a:solidFill>
                <a:latin typeface="Calibri"/>
                <a:ea typeface="Calibri"/>
                <a:cs typeface="Calibri"/>
                <a:sym typeface="Calibri"/>
              </a:rPr>
              <a:t>selects </a:t>
            </a:r>
            <a:r>
              <a:rPr lang="en-US" sz="1800" b="1" dirty="0">
                <a:solidFill>
                  <a:srgbClr val="FF0000"/>
                </a:solidFill>
                <a:latin typeface="Calibri"/>
                <a:ea typeface="Calibri"/>
                <a:cs typeface="Calibri"/>
                <a:sym typeface="Calibri"/>
              </a:rPr>
              <a:t>actions</a:t>
            </a:r>
            <a:r>
              <a:rPr lang="en-US" sz="1800" dirty="0">
                <a:solidFill>
                  <a:srgbClr val="FF0000"/>
                </a:solidFill>
                <a:latin typeface="Calibri"/>
                <a:ea typeface="Calibri"/>
                <a:cs typeface="Calibri"/>
                <a:sym typeface="Calibri"/>
              </a:rPr>
              <a:t> </a:t>
            </a:r>
            <a:r>
              <a:rPr lang="en-US" sz="1800" dirty="0">
                <a:solidFill>
                  <a:schemeClr val="dk1"/>
                </a:solidFill>
                <a:latin typeface="Calibri"/>
                <a:ea typeface="Calibri"/>
                <a:cs typeface="Calibri"/>
                <a:sym typeface="Calibri"/>
              </a:rPr>
              <a:t>using a map called “</a:t>
            </a:r>
            <a:r>
              <a:rPr lang="en-US" sz="1800" b="1" dirty="0">
                <a:solidFill>
                  <a:srgbClr val="FF0000"/>
                </a:solidFill>
                <a:latin typeface="Calibri"/>
                <a:ea typeface="Calibri"/>
                <a:cs typeface="Calibri"/>
                <a:sym typeface="Calibri"/>
              </a:rPr>
              <a:t>policy</a:t>
            </a:r>
            <a:r>
              <a:rPr lang="en-US" sz="1800" dirty="0">
                <a:solidFill>
                  <a:schemeClr val="dk1"/>
                </a:solidFill>
                <a:latin typeface="Calibri"/>
                <a:ea typeface="Calibri"/>
                <a:cs typeface="Calibri"/>
                <a:sym typeface="Calibri"/>
              </a:rPr>
              <a:t>”. The </a:t>
            </a:r>
            <a:r>
              <a:rPr lang="en-US" sz="1800" b="1" dirty="0">
                <a:solidFill>
                  <a:srgbClr val="FF0000"/>
                </a:solidFill>
                <a:latin typeface="Calibri"/>
                <a:ea typeface="Calibri"/>
                <a:cs typeface="Calibri"/>
                <a:sym typeface="Calibri"/>
              </a:rPr>
              <a:t>policy map </a:t>
            </a:r>
            <a:r>
              <a:rPr lang="en-US" sz="1800" dirty="0">
                <a:solidFill>
                  <a:schemeClr val="dk1"/>
                </a:solidFill>
                <a:latin typeface="Calibri"/>
                <a:ea typeface="Calibri"/>
                <a:cs typeface="Calibri"/>
                <a:sym typeface="Calibri"/>
              </a:rPr>
              <a:t>gives the probability of taking </a:t>
            </a:r>
            <a:r>
              <a:rPr lang="en-US" sz="1800" b="1" dirty="0">
                <a:solidFill>
                  <a:srgbClr val="FF0000"/>
                </a:solidFill>
                <a:latin typeface="Calibri"/>
                <a:ea typeface="Calibri"/>
                <a:cs typeface="Calibri"/>
                <a:sym typeface="Calibri"/>
              </a:rPr>
              <a:t>action</a:t>
            </a:r>
            <a:r>
              <a:rPr lang="en-US" sz="1800" dirty="0">
                <a:solidFill>
                  <a:schemeClr val="dk1"/>
                </a:solidFill>
                <a:latin typeface="Calibri"/>
                <a:ea typeface="Calibri"/>
                <a:cs typeface="Calibri"/>
                <a:sym typeface="Calibri"/>
              </a:rPr>
              <a:t> “a” when in a certain </a:t>
            </a:r>
            <a:r>
              <a:rPr lang="en-US" sz="1800" b="1" dirty="0">
                <a:solidFill>
                  <a:srgbClr val="FF0000"/>
                </a:solidFill>
                <a:latin typeface="Calibri"/>
                <a:ea typeface="Calibri"/>
                <a:cs typeface="Calibri"/>
                <a:sym typeface="Calibri"/>
              </a:rPr>
              <a:t>state</a:t>
            </a:r>
            <a:r>
              <a:rPr lang="en-US" sz="1800" dirty="0">
                <a:solidFill>
                  <a:schemeClr val="dk1"/>
                </a:solidFill>
                <a:latin typeface="Calibri"/>
                <a:ea typeface="Calibri"/>
                <a:cs typeface="Calibri"/>
                <a:sym typeface="Calibri"/>
              </a:rPr>
              <a:t> “s”.</a:t>
            </a:r>
          </a:p>
          <a:p>
            <a:pPr marL="0" marR="0" lvl="0" indent="0" algn="l" rtl="0">
              <a:spcBef>
                <a:spcPts val="0"/>
              </a:spcBef>
              <a:spcAft>
                <a:spcPts val="0"/>
              </a:spcAft>
              <a:buNone/>
            </a:pPr>
            <a:endParaRPr lang="en-US" sz="800" dirty="0">
              <a:solidFill>
                <a:schemeClr val="dk1"/>
              </a:solidFill>
              <a:latin typeface="Calibri"/>
              <a:cs typeface="Calibri"/>
              <a:sym typeface="Calibri"/>
            </a:endParaRPr>
          </a:p>
          <a:p>
            <a:pPr lvl="0"/>
            <a:r>
              <a:rPr lang="en-US" sz="2400" b="1" dirty="0">
                <a:solidFill>
                  <a:srgbClr val="0070C0"/>
                </a:solidFill>
                <a:latin typeface="Calibri"/>
                <a:cs typeface="Calibri"/>
                <a:sym typeface="Calibri"/>
              </a:rPr>
              <a:t>Deep </a:t>
            </a:r>
            <a:r>
              <a:rPr lang="en-US" sz="2400" b="1" dirty="0">
                <a:solidFill>
                  <a:srgbClr val="0070C0"/>
                </a:solidFill>
                <a:latin typeface="Calibri"/>
                <a:cs typeface="Calibri"/>
              </a:rPr>
              <a:t>Q-Learning:</a:t>
            </a:r>
            <a:r>
              <a:rPr lang="en-US" dirty="0"/>
              <a:t> (Watkins 1989, DeepMind 2014) </a:t>
            </a:r>
          </a:p>
          <a:p>
            <a:r>
              <a:rPr lang="en-US" dirty="0"/>
              <a:t>Learn Q-function to maximize the expected value of the total reward over all successive steps. </a:t>
            </a:r>
            <a:r>
              <a:rPr lang="en-US" dirty="0">
                <a:solidFill>
                  <a:schemeClr val="dk1"/>
                </a:solidFill>
                <a:ea typeface="Calibri"/>
                <a:cs typeface="Calibri"/>
                <a:sym typeface="Calibri"/>
              </a:rPr>
              <a:t>The </a:t>
            </a:r>
            <a:r>
              <a:rPr lang="en-US" b="1" dirty="0">
                <a:solidFill>
                  <a:srgbClr val="FF0000"/>
                </a:solidFill>
                <a:ea typeface="Calibri"/>
                <a:cs typeface="Calibri"/>
                <a:sym typeface="Calibri"/>
              </a:rPr>
              <a:t>value function </a:t>
            </a:r>
            <a:r>
              <a:rPr lang="en-US" dirty="0">
                <a:solidFill>
                  <a:schemeClr val="dk1"/>
                </a:solidFill>
                <a:ea typeface="Calibri"/>
                <a:cs typeface="Calibri"/>
                <a:sym typeface="Calibri"/>
              </a:rPr>
              <a:t>estimates how good it is to be in a given </a:t>
            </a:r>
            <a:r>
              <a:rPr lang="en-US" b="1" dirty="0">
                <a:solidFill>
                  <a:srgbClr val="FF0000"/>
                </a:solidFill>
                <a:ea typeface="Calibri"/>
                <a:cs typeface="Calibri"/>
                <a:sym typeface="Calibri"/>
              </a:rPr>
              <a:t>state</a:t>
            </a:r>
            <a:r>
              <a:rPr lang="en-US" dirty="0">
                <a:solidFill>
                  <a:schemeClr val="dk1"/>
                </a:solidFill>
                <a:ea typeface="Calibri"/>
                <a:cs typeface="Calibri"/>
                <a:sym typeface="Calibri"/>
              </a:rPr>
              <a:t>. The goal is to find a </a:t>
            </a:r>
            <a:r>
              <a:rPr lang="en-US" b="1" dirty="0">
                <a:solidFill>
                  <a:srgbClr val="FF0000"/>
                </a:solidFill>
                <a:ea typeface="Calibri"/>
                <a:cs typeface="Calibri"/>
                <a:sym typeface="Calibri"/>
              </a:rPr>
              <a:t>policy</a:t>
            </a:r>
            <a:r>
              <a:rPr lang="en-US" dirty="0">
                <a:solidFill>
                  <a:schemeClr val="dk1"/>
                </a:solidFill>
                <a:ea typeface="Calibri"/>
                <a:cs typeface="Calibri"/>
                <a:sym typeface="Calibri"/>
              </a:rPr>
              <a:t> with </a:t>
            </a:r>
            <a:r>
              <a:rPr lang="en-US" b="1" dirty="0">
                <a:solidFill>
                  <a:srgbClr val="0070C0"/>
                </a:solidFill>
                <a:ea typeface="Calibri"/>
                <a:cs typeface="Calibri"/>
                <a:sym typeface="Calibri"/>
              </a:rPr>
              <a:t>maximum expected cumulative return</a:t>
            </a:r>
            <a:r>
              <a:rPr lang="en-US" dirty="0">
                <a:solidFill>
                  <a:schemeClr val="dk1"/>
                </a:solidFill>
                <a:ea typeface="Calibri"/>
                <a:cs typeface="Calibri"/>
                <a:sym typeface="Calibri"/>
              </a:rPr>
              <a:t>.</a:t>
            </a:r>
            <a:endParaRPr lang="en-US" dirty="0"/>
          </a:p>
          <a:p>
            <a:pPr lvl="0"/>
            <a:endParaRPr lang="en-US" sz="800" dirty="0"/>
          </a:p>
          <a:p>
            <a:pPr lvl="0"/>
            <a:r>
              <a:rPr lang="en-US" sz="2400" b="1" dirty="0">
                <a:solidFill>
                  <a:srgbClr val="0070C0"/>
                </a:solidFill>
                <a:cs typeface="Calibri"/>
                <a:sym typeface="Calibri"/>
              </a:rPr>
              <a:t>Actor-Critic Architecture</a:t>
            </a:r>
            <a:r>
              <a:rPr lang="en-US" sz="2400" b="1" dirty="0">
                <a:solidFill>
                  <a:srgbClr val="0070C0"/>
                </a:solidFill>
                <a:cs typeface="Calibri"/>
              </a:rPr>
              <a:t>:</a:t>
            </a:r>
            <a:r>
              <a:rPr lang="en-US" dirty="0"/>
              <a:t> the </a:t>
            </a:r>
            <a:r>
              <a:rPr lang="en-US" b="1" dirty="0">
                <a:solidFill>
                  <a:srgbClr val="FF0000"/>
                </a:solidFill>
              </a:rPr>
              <a:t>actor</a:t>
            </a:r>
            <a:r>
              <a:rPr lang="en-US" dirty="0"/>
              <a:t> - tunes the parameter 𝜽 for the </a:t>
            </a:r>
            <a:r>
              <a:rPr lang="en-US" b="1" dirty="0">
                <a:solidFill>
                  <a:srgbClr val="0070C0"/>
                </a:solidFill>
              </a:rPr>
              <a:t>policy function</a:t>
            </a:r>
            <a:r>
              <a:rPr lang="en-US" dirty="0"/>
              <a:t> (decide the best action for a specific state). The </a:t>
            </a:r>
            <a:r>
              <a:rPr lang="en-US" b="1" dirty="0">
                <a:solidFill>
                  <a:srgbClr val="FF0000"/>
                </a:solidFill>
              </a:rPr>
              <a:t>critic</a:t>
            </a:r>
            <a:r>
              <a:rPr lang="en-US" dirty="0"/>
              <a:t> is used for evaluating the </a:t>
            </a:r>
            <a:r>
              <a:rPr lang="en-US" b="1" dirty="0">
                <a:solidFill>
                  <a:srgbClr val="0070C0"/>
                </a:solidFill>
              </a:rPr>
              <a:t>policy function</a:t>
            </a:r>
            <a:r>
              <a:rPr lang="en-US" dirty="0"/>
              <a:t> estimated by the </a:t>
            </a:r>
            <a:r>
              <a:rPr lang="en-US" b="1" dirty="0">
                <a:solidFill>
                  <a:srgbClr val="FF0000"/>
                </a:solidFill>
              </a:rPr>
              <a:t>actor</a:t>
            </a:r>
            <a:r>
              <a:rPr lang="en-US" dirty="0"/>
              <a:t> according to the temporal difference (TD) error (TD = difference between estimated reward and actual reward received).</a:t>
            </a:r>
          </a:p>
          <a:p>
            <a:pPr lvl="0"/>
            <a:endParaRPr lang="en-US" sz="800"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a:t>
            </a:r>
            <a:r>
              <a:rPr lang="en-US" sz="1800" b="1" dirty="0">
                <a:solidFill>
                  <a:srgbClr val="0070C0"/>
                </a:solidFill>
                <a:latin typeface="Calibri"/>
                <a:ea typeface="Calibri"/>
                <a:cs typeface="Calibri"/>
                <a:sym typeface="Calibri"/>
              </a:rPr>
              <a:t>exploration vs. exploitation trade-off</a:t>
            </a:r>
            <a:r>
              <a:rPr lang="en-US" sz="1800" dirty="0">
                <a:solidFill>
                  <a:schemeClr val="dk1"/>
                </a:solidFill>
                <a:latin typeface="Calibri"/>
                <a:ea typeface="Calibri"/>
                <a:cs typeface="Calibri"/>
                <a:sym typeface="Calibri"/>
              </a:rPr>
              <a:t>. Multi-armed bandit problem in finite MDPs (Markov Decision Processes). One-armed bandit - a slot machine with some probability distribution of the reward. Multi-armed bandit - several slot machines available. So you have fixed limited set of resources (your moves), and you need to allocate this resource between competing (alternative) choices (slot-machines) to increase reward.</a:t>
            </a:r>
            <a:endParaRPr sz="1800" dirty="0">
              <a:solidFill>
                <a:schemeClr val="dk1"/>
              </a:solidFill>
              <a:latin typeface="Calibri"/>
              <a:ea typeface="Calibri"/>
              <a:cs typeface="Calibri"/>
              <a:sym typeface="Calibri"/>
            </a:endParaRPr>
          </a:p>
        </p:txBody>
      </p:sp>
      <p:pic>
        <p:nvPicPr>
          <p:cNvPr id="89" name="Google Shape;89;p13"/>
          <p:cNvPicPr preferRelativeResize="0"/>
          <p:nvPr/>
        </p:nvPicPr>
        <p:blipFill rotWithShape="1">
          <a:blip r:embed="rId3">
            <a:alphaModFix/>
          </a:blip>
          <a:srcRect/>
          <a:stretch/>
        </p:blipFill>
        <p:spPr>
          <a:xfrm>
            <a:off x="7913461" y="0"/>
            <a:ext cx="4278539" cy="1538037"/>
          </a:xfrm>
          <a:prstGeom prst="rect">
            <a:avLst/>
          </a:prstGeom>
          <a:noFill/>
          <a:ln>
            <a:noFill/>
          </a:ln>
        </p:spPr>
      </p:pic>
      <p:pic>
        <p:nvPicPr>
          <p:cNvPr id="91" name="Google Shape;91;p1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972034" y="4518212"/>
            <a:ext cx="4219966" cy="2339788"/>
          </a:xfrm>
          <a:prstGeom prst="rect">
            <a:avLst/>
          </a:prstGeom>
          <a:noFill/>
          <a:ln>
            <a:noFill/>
          </a:ln>
        </p:spPr>
      </p:pic>
      <p:pic>
        <p:nvPicPr>
          <p:cNvPr id="3" name="Picture 2">
            <a:extLst>
              <a:ext uri="{FF2B5EF4-FFF2-40B4-BE49-F238E27FC236}">
                <a16:creationId xmlns:a16="http://schemas.microsoft.com/office/drawing/2014/main" id="{F32B797A-EB0B-CA43-88C8-27B5B330A8C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681676" y="1698133"/>
            <a:ext cx="2742108" cy="2659982"/>
          </a:xfrm>
          <a:prstGeom prst="rect">
            <a:avLst/>
          </a:prstGeom>
        </p:spPr>
      </p:pic>
    </p:spTree>
    <p:extLst>
      <p:ext uri="{BB962C8B-B14F-4D97-AF65-F5344CB8AC3E}">
        <p14:creationId xmlns:p14="http://schemas.microsoft.com/office/powerpoint/2010/main" val="23164039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Google Shape;97;p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58251" y="0"/>
            <a:ext cx="5320574" cy="2850776"/>
          </a:xfrm>
          <a:prstGeom prst="rect">
            <a:avLst/>
          </a:prstGeom>
          <a:noFill/>
          <a:ln>
            <a:noFill/>
          </a:ln>
        </p:spPr>
      </p:pic>
      <p:sp>
        <p:nvSpPr>
          <p:cNvPr id="98" name="Google Shape;98;p14"/>
          <p:cNvSpPr txBox="1"/>
          <p:nvPr/>
        </p:nvSpPr>
        <p:spPr>
          <a:xfrm>
            <a:off x="58251" y="2850776"/>
            <a:ext cx="6173700" cy="400722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Rich Sutton, the Father of Reinforcement Learning -  temporal difference learning and policy gradient methods. PhD (1984) in Computer science "Temporal Credit Assignment in Reinforcement Learning", where he introduced actor-critic architectures and "temporal credit assignment".</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US" sz="1600" dirty="0">
                <a:solidFill>
                  <a:schemeClr val="dk1"/>
                </a:solidFill>
              </a:rPr>
              <a:t>Since 2003 - in Alberta, Canada.</a:t>
            </a:r>
            <a:endParaRPr sz="1600" dirty="0">
              <a:solidFill>
                <a:schemeClr val="dk1"/>
              </a:solidFill>
            </a:endParaRPr>
          </a:p>
          <a:p>
            <a:pPr marL="0" lvl="0" indent="0" algn="l" rtl="0">
              <a:spcBef>
                <a:spcPts val="0"/>
              </a:spcBef>
              <a:spcAft>
                <a:spcPts val="0"/>
              </a:spcAft>
              <a:buClr>
                <a:schemeClr val="dk1"/>
              </a:buClr>
              <a:buSzPts val="1100"/>
              <a:buFont typeface="Arial"/>
              <a:buNone/>
            </a:pPr>
            <a:r>
              <a:rPr lang="en-US" sz="1600" dirty="0">
                <a:solidFill>
                  <a:schemeClr val="dk1"/>
                </a:solidFill>
              </a:rPr>
              <a:t>Since 2017 - Google DeepMind in Alberta</a:t>
            </a:r>
            <a:endParaRPr sz="1600" dirty="0">
              <a:solidFill>
                <a:schemeClr val="dk1"/>
              </a:solidFill>
            </a:endParaRPr>
          </a:p>
          <a:p>
            <a:pPr marL="0" lvl="0" indent="0" algn="l" rtl="0">
              <a:spcBef>
                <a:spcPts val="0"/>
              </a:spcBef>
              <a:spcAft>
                <a:spcPts val="0"/>
              </a:spcAft>
              <a:buNone/>
            </a:pPr>
            <a:endParaRPr sz="1600" dirty="0"/>
          </a:p>
          <a:p>
            <a:pPr marL="0" lvl="0" indent="0" algn="l" rtl="0">
              <a:spcBef>
                <a:spcPts val="0"/>
              </a:spcBef>
              <a:spcAft>
                <a:spcPts val="0"/>
              </a:spcAft>
              <a:buNone/>
            </a:pPr>
            <a:r>
              <a:rPr lang="en-US" sz="1600" dirty="0"/>
              <a:t>Book (1998) : Reinforcement Learning. An Introduction - By Richard S. Sutton and Andrew G. </a:t>
            </a:r>
            <a:r>
              <a:rPr lang="en-US" sz="1600" dirty="0" err="1"/>
              <a:t>Barto</a:t>
            </a:r>
            <a:r>
              <a:rPr lang="en-US" sz="1600" dirty="0"/>
              <a:t> (2nd edition of the book is here</a:t>
            </a:r>
          </a:p>
          <a:p>
            <a:pPr marL="0" lvl="0" indent="0" algn="l" rtl="0">
              <a:spcBef>
                <a:spcPts val="0"/>
              </a:spcBef>
              <a:spcAft>
                <a:spcPts val="0"/>
              </a:spcAft>
              <a:buNone/>
            </a:pPr>
            <a:r>
              <a:rPr lang="en-US" sz="1600" dirty="0"/>
              <a:t> -  </a:t>
            </a:r>
            <a:r>
              <a:rPr lang="en-US" sz="1600" u="sng" dirty="0">
                <a:solidFill>
                  <a:schemeClr val="hlink"/>
                </a:solidFill>
                <a:hlinkClick r:id="rId4"/>
              </a:rPr>
              <a:t>http://www.incompleteideas.net/</a:t>
            </a:r>
            <a:r>
              <a:rPr lang="en-US" sz="1600" dirty="0"/>
              <a:t> - </a:t>
            </a:r>
            <a:endParaRPr sz="1600" dirty="0"/>
          </a:p>
          <a:p>
            <a:pPr marL="0" lvl="0" indent="0" algn="l" rtl="0">
              <a:spcBef>
                <a:spcPts val="0"/>
              </a:spcBef>
              <a:spcAft>
                <a:spcPts val="0"/>
              </a:spcAft>
              <a:buNone/>
            </a:pPr>
            <a:r>
              <a:rPr lang="en-US" sz="1600" dirty="0"/>
              <a:t> - very good interview - </a:t>
            </a:r>
            <a:endParaRPr sz="1600" dirty="0"/>
          </a:p>
          <a:p>
            <a:pPr marL="0" lvl="0" indent="0" algn="l" rtl="0">
              <a:spcBef>
                <a:spcPts val="0"/>
              </a:spcBef>
              <a:spcAft>
                <a:spcPts val="0"/>
              </a:spcAft>
              <a:buNone/>
            </a:pPr>
            <a:r>
              <a:rPr lang="en-US" sz="1600" u="sng" dirty="0">
                <a:solidFill>
                  <a:schemeClr val="hlink"/>
                </a:solidFill>
                <a:hlinkClick r:id="rId5"/>
              </a:rPr>
              <a:t>https://www.kdnuggets.com/2017/12/interview-rich-sutton-reinforcement-learning.html</a:t>
            </a:r>
            <a:r>
              <a:rPr lang="en-US" sz="1600" dirty="0"/>
              <a:t> - </a:t>
            </a:r>
            <a:endParaRPr sz="1600" dirty="0"/>
          </a:p>
          <a:p>
            <a:pPr marL="0" lvl="0" indent="0" algn="l" rtl="0">
              <a:spcBef>
                <a:spcPts val="0"/>
              </a:spcBef>
              <a:spcAft>
                <a:spcPts val="0"/>
              </a:spcAft>
              <a:buNone/>
            </a:pPr>
            <a:r>
              <a:rPr lang="en-US" sz="1600" dirty="0"/>
              <a:t> - Also search YouTube for Rich Sutton, for example</a:t>
            </a:r>
            <a:br>
              <a:rPr lang="en-US" sz="1600" dirty="0"/>
            </a:br>
            <a:r>
              <a:rPr lang="en-US" sz="1600" dirty="0"/>
              <a:t> - </a:t>
            </a:r>
            <a:r>
              <a:rPr lang="en-US" sz="1600" u="sng" dirty="0">
                <a:solidFill>
                  <a:schemeClr val="hlink"/>
                </a:solidFill>
                <a:hlinkClick r:id="rId6"/>
              </a:rPr>
              <a:t>https://www.youtube.com/watch?v=QqLcniN2VAk</a:t>
            </a:r>
            <a:r>
              <a:rPr lang="en-US" sz="1600" dirty="0"/>
              <a:t> - </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endParaRPr sz="1600" dirty="0"/>
          </a:p>
        </p:txBody>
      </p:sp>
      <p:sp>
        <p:nvSpPr>
          <p:cNvPr id="99" name="Google Shape;99;p14"/>
          <p:cNvSpPr txBox="1"/>
          <p:nvPr/>
        </p:nvSpPr>
        <p:spPr>
          <a:xfrm>
            <a:off x="6595900" y="160175"/>
            <a:ext cx="5434200" cy="42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a:t>
            </a:r>
            <a:r>
              <a:rPr lang="en-US" sz="1600" b="1" dirty="0">
                <a:solidFill>
                  <a:srgbClr val="0000FF"/>
                </a:solidFill>
              </a:rPr>
              <a:t>Reinforcement learning</a:t>
            </a:r>
            <a:r>
              <a:rPr lang="en-US" sz="1600" dirty="0"/>
              <a:t> is learning from rewards, by trial and error, during normal interaction with the world. This makes it very much like natural learning processes and unlike supervised learning, in which learning only happens during a special training phase in which a supervisory or teaching signal is available that will not be available during normal use.”</a:t>
            </a:r>
            <a:endParaRPr sz="1600" dirty="0"/>
          </a:p>
          <a:p>
            <a:pPr marL="0" lvl="0" indent="0" algn="l" rtl="0">
              <a:spcBef>
                <a:spcPts val="0"/>
              </a:spcBef>
              <a:spcAft>
                <a:spcPts val="0"/>
              </a:spcAft>
              <a:buNone/>
            </a:pPr>
            <a:endParaRPr sz="1600" dirty="0"/>
          </a:p>
          <a:p>
            <a:pPr marL="0" lvl="0" indent="0" algn="l" rtl="0">
              <a:spcBef>
                <a:spcPts val="0"/>
              </a:spcBef>
              <a:spcAft>
                <a:spcPts val="0"/>
              </a:spcAft>
              <a:buNone/>
            </a:pPr>
            <a:r>
              <a:rPr lang="en-US" sz="1600" dirty="0"/>
              <a:t>“</a:t>
            </a:r>
            <a:r>
              <a:rPr lang="en-US" sz="1600" b="1" dirty="0">
                <a:solidFill>
                  <a:srgbClr val="0000FF"/>
                </a:solidFill>
                <a:highlight>
                  <a:srgbClr val="FFFFFF"/>
                </a:highlight>
              </a:rPr>
              <a:t>Deep reinforcement learning</a:t>
            </a:r>
            <a:r>
              <a:rPr lang="en-US" sz="1600" dirty="0">
                <a:solidFill>
                  <a:schemeClr val="dk1"/>
                </a:solidFill>
                <a:highlight>
                  <a:srgbClr val="FFFFFF"/>
                </a:highlight>
              </a:rPr>
              <a:t> is the combination of deep learning and reinforcement learning. These two kinds of learning address largely orthogonal issues and combine nicely.”</a:t>
            </a:r>
            <a:endParaRPr sz="1600" dirty="0">
              <a:solidFill>
                <a:schemeClr val="dk1"/>
              </a:solidFill>
              <a:highlight>
                <a:srgbClr val="FFFFFF"/>
              </a:highlight>
            </a:endParaRPr>
          </a:p>
          <a:p>
            <a:pPr marL="0" lvl="0" indent="0" algn="l" rtl="0">
              <a:spcBef>
                <a:spcPts val="0"/>
              </a:spcBef>
              <a:spcAft>
                <a:spcPts val="0"/>
              </a:spcAft>
              <a:buNone/>
            </a:pPr>
            <a:endParaRPr sz="1600" dirty="0">
              <a:solidFill>
                <a:schemeClr val="dk1"/>
              </a:solidFill>
              <a:highlight>
                <a:srgbClr val="FFFFFF"/>
              </a:highlight>
            </a:endParaRPr>
          </a:p>
          <a:p>
            <a:pPr marL="0" lvl="0" indent="0" algn="l" rtl="0">
              <a:spcBef>
                <a:spcPts val="0"/>
              </a:spcBef>
              <a:spcAft>
                <a:spcPts val="0"/>
              </a:spcAft>
              <a:buNone/>
            </a:pPr>
            <a:r>
              <a:rPr lang="en-US" sz="1600" dirty="0">
                <a:solidFill>
                  <a:schemeClr val="dk1"/>
                </a:solidFill>
                <a:highlight>
                  <a:srgbClr val="FFFFFF"/>
                </a:highlight>
              </a:rPr>
              <a:t>“... </a:t>
            </a:r>
            <a:r>
              <a:rPr lang="en-US" sz="1600" dirty="0">
                <a:solidFill>
                  <a:srgbClr val="111111"/>
                </a:solidFill>
                <a:highlight>
                  <a:srgbClr val="FFFFFF"/>
                </a:highlight>
              </a:rPr>
              <a:t>reinforcement learning is the future of AI. Reinforcement learning is the best representative of the idea that an intelligent system must be able to learn on its own, without constant supervision.</a:t>
            </a:r>
            <a:endParaRPr sz="1600" dirty="0">
              <a:solidFill>
                <a:srgbClr val="111111"/>
              </a:solidFill>
              <a:highlight>
                <a:srgbClr val="FFFFFF"/>
              </a:highlight>
            </a:endParaRPr>
          </a:p>
          <a:p>
            <a:pPr marL="0" lvl="0" indent="0" algn="l" rtl="0">
              <a:spcBef>
                <a:spcPts val="0"/>
              </a:spcBef>
              <a:spcAft>
                <a:spcPts val="0"/>
              </a:spcAft>
              <a:buNone/>
            </a:pPr>
            <a:endParaRPr sz="1600" dirty="0">
              <a:solidFill>
                <a:srgbClr val="111111"/>
              </a:solidFill>
              <a:highlight>
                <a:srgbClr val="FFFFFF"/>
              </a:highlight>
            </a:endParaRPr>
          </a:p>
          <a:p>
            <a:pPr marL="0" lvl="0" indent="0" algn="l" rtl="0">
              <a:spcBef>
                <a:spcPts val="0"/>
              </a:spcBef>
              <a:spcAft>
                <a:spcPts val="0"/>
              </a:spcAft>
              <a:buNone/>
            </a:pPr>
            <a:r>
              <a:rPr lang="en-US" sz="1600" dirty="0">
                <a:solidFill>
                  <a:srgbClr val="111111"/>
                </a:solidFill>
                <a:highlight>
                  <a:srgbClr val="FFFFFF"/>
                </a:highlight>
              </a:rPr>
              <a:t>“ … the key is to learn from ordinary unsupervised data. … in the near term this will be done by focusing on "</a:t>
            </a:r>
            <a:r>
              <a:rPr lang="en-US" sz="1600" b="1" dirty="0">
                <a:solidFill>
                  <a:srgbClr val="0000FF"/>
                </a:solidFill>
                <a:highlight>
                  <a:srgbClr val="FFFFFF"/>
                </a:highlight>
              </a:rPr>
              <a:t>prediction learning</a:t>
            </a:r>
            <a:r>
              <a:rPr lang="en-US" sz="1600" dirty="0">
                <a:solidFill>
                  <a:srgbClr val="111111"/>
                </a:solidFill>
                <a:highlight>
                  <a:srgbClr val="FFFFFF"/>
                </a:highlight>
              </a:rPr>
              <a:t>". </a:t>
            </a:r>
            <a:r>
              <a:rPr lang="en-US" sz="1600" b="1" dirty="0">
                <a:solidFill>
                  <a:srgbClr val="0000FF"/>
                </a:solidFill>
                <a:highlight>
                  <a:srgbClr val="FFFFFF"/>
                </a:highlight>
              </a:rPr>
              <a:t>Prediction learning</a:t>
            </a:r>
            <a:r>
              <a:rPr lang="en-US" sz="1600" dirty="0">
                <a:solidFill>
                  <a:srgbClr val="111111"/>
                </a:solidFill>
                <a:highlight>
                  <a:srgbClr val="FFFFFF"/>
                </a:highlight>
              </a:rPr>
              <a:t> may shortly become a strong buzzword. “</a:t>
            </a:r>
            <a:endParaRPr sz="1600" dirty="0">
              <a:solidFill>
                <a:srgbClr val="111111"/>
              </a:solidFill>
              <a:highlight>
                <a:srgbClr val="FFFFFF"/>
              </a:highlight>
            </a:endParaRPr>
          </a:p>
          <a:p>
            <a:pPr marL="0" lvl="0" indent="0" algn="l" rtl="0">
              <a:spcBef>
                <a:spcPts val="0"/>
              </a:spcBef>
              <a:spcAft>
                <a:spcPts val="0"/>
              </a:spcAft>
              <a:buNone/>
            </a:pPr>
            <a:endParaRPr sz="1600" dirty="0">
              <a:solidFill>
                <a:srgbClr val="111111"/>
              </a:solidFill>
              <a:highlight>
                <a:srgbClr val="FFFFFF"/>
              </a:highlight>
            </a:endParaRPr>
          </a:p>
          <a:p>
            <a:pPr marL="0" lvl="0" indent="0" algn="l" rtl="0">
              <a:spcBef>
                <a:spcPts val="0"/>
              </a:spcBef>
              <a:spcAft>
                <a:spcPts val="0"/>
              </a:spcAft>
              <a:buNone/>
            </a:pPr>
            <a:r>
              <a:rPr lang="en-US" sz="1600" dirty="0">
                <a:solidFill>
                  <a:srgbClr val="111111"/>
                </a:solidFill>
                <a:highlight>
                  <a:srgbClr val="FFFFFF"/>
                </a:highlight>
              </a:rPr>
              <a:t>“ … a next big step will come when we have systems that plan with a learned model of the world … “</a:t>
            </a:r>
            <a:endParaRPr sz="1600" dirty="0">
              <a:solidFill>
                <a:srgbClr val="111111"/>
              </a:solidFill>
              <a:highlight>
                <a:srgbClr val="FFFFFF"/>
              </a:highlight>
            </a:endParaRPr>
          </a:p>
          <a:p>
            <a:pPr marL="0" lvl="0" indent="0" algn="l" rtl="0">
              <a:spcBef>
                <a:spcPts val="0"/>
              </a:spcBef>
              <a:spcAft>
                <a:spcPts val="0"/>
              </a:spcAft>
              <a:buNone/>
            </a:pPr>
            <a:endParaRPr sz="1600" dirty="0">
              <a:solidFill>
                <a:srgbClr val="111111"/>
              </a:solidFill>
              <a:highlight>
                <a:srgbClr val="FFFFFF"/>
              </a:highlight>
            </a:endParaRPr>
          </a:p>
          <a:p>
            <a:pPr marL="0" lvl="0" indent="0" algn="l" rtl="0">
              <a:spcBef>
                <a:spcPts val="0"/>
              </a:spcBef>
              <a:spcAft>
                <a:spcPts val="0"/>
              </a:spcAft>
              <a:buNone/>
            </a:pPr>
            <a:endParaRPr sz="1600" dirty="0">
              <a:solidFill>
                <a:srgbClr val="111111"/>
              </a:solidFill>
              <a:highlight>
                <a:srgbClr val="FFFFFF"/>
              </a:highlight>
            </a:endParaRPr>
          </a:p>
        </p:txBody>
      </p:sp>
    </p:spTree>
    <p:extLst>
      <p:ext uri="{BB962C8B-B14F-4D97-AF65-F5344CB8AC3E}">
        <p14:creationId xmlns:p14="http://schemas.microsoft.com/office/powerpoint/2010/main" val="2440093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6C6270-B6C9-9A4C-8FFA-258830A1235B}"/>
              </a:ext>
            </a:extLst>
          </p:cNvPr>
          <p:cNvSpPr txBox="1"/>
          <p:nvPr/>
        </p:nvSpPr>
        <p:spPr>
          <a:xfrm>
            <a:off x="282388" y="215153"/>
            <a:ext cx="9937377" cy="584775"/>
          </a:xfrm>
          <a:prstGeom prst="rect">
            <a:avLst/>
          </a:prstGeom>
          <a:noFill/>
        </p:spPr>
        <p:txBody>
          <a:bodyPr wrap="square" rtlCol="0">
            <a:spAutoFit/>
          </a:bodyPr>
          <a:lstStyle/>
          <a:p>
            <a:r>
              <a:rPr lang="en-US" sz="3200" b="1" dirty="0"/>
              <a:t>Frequently Used Terms in Reinforcement Learning</a:t>
            </a:r>
            <a:endParaRPr lang="en-US" sz="3200" dirty="0"/>
          </a:p>
        </p:txBody>
      </p:sp>
      <p:sp>
        <p:nvSpPr>
          <p:cNvPr id="5" name="TextBox 4">
            <a:extLst>
              <a:ext uri="{FF2B5EF4-FFF2-40B4-BE49-F238E27FC236}">
                <a16:creationId xmlns:a16="http://schemas.microsoft.com/office/drawing/2014/main" id="{680A0295-86FD-124E-9F22-24F57CCC0F4B}"/>
              </a:ext>
            </a:extLst>
          </p:cNvPr>
          <p:cNvSpPr txBox="1"/>
          <p:nvPr/>
        </p:nvSpPr>
        <p:spPr>
          <a:xfrm>
            <a:off x="282387" y="905436"/>
            <a:ext cx="9937377" cy="5632311"/>
          </a:xfrm>
          <a:prstGeom prst="rect">
            <a:avLst/>
          </a:prstGeom>
          <a:noFill/>
        </p:spPr>
        <p:txBody>
          <a:bodyPr wrap="square" rtlCol="0">
            <a:spAutoFit/>
          </a:bodyPr>
          <a:lstStyle/>
          <a:p>
            <a:pPr fontAlgn="base"/>
            <a:r>
              <a:rPr lang="en-US" b="1" dirty="0">
                <a:solidFill>
                  <a:srgbClr val="FF0000"/>
                </a:solidFill>
              </a:rPr>
              <a:t>Agent</a:t>
            </a:r>
            <a:r>
              <a:rPr lang="en-US" dirty="0"/>
              <a:t> - takes actions (car, drone, Super Mario, etc.)</a:t>
            </a:r>
          </a:p>
          <a:p>
            <a:pPr fontAlgn="base"/>
            <a:r>
              <a:rPr lang="en-US" b="1" dirty="0">
                <a:solidFill>
                  <a:srgbClr val="FF0000"/>
                </a:solidFill>
              </a:rPr>
              <a:t>Actions (A)</a:t>
            </a:r>
            <a:r>
              <a:rPr lang="en-US" dirty="0"/>
              <a:t> - set of all possible moves the agent can make</a:t>
            </a:r>
          </a:p>
          <a:p>
            <a:pPr fontAlgn="base"/>
            <a:r>
              <a:rPr lang="en-US" b="1" dirty="0">
                <a:solidFill>
                  <a:srgbClr val="FF0000"/>
                </a:solidFill>
              </a:rPr>
              <a:t>Discount Factor</a:t>
            </a:r>
            <a:r>
              <a:rPr lang="en-US" dirty="0"/>
              <a:t> - future rewards are multiplied by discount factor (on each step) to make future rewards worth less than immediate rewards. We discount rewards, or lower their estimated value, the further into the future they occur.  This enforces a "short-term hedonism" in the agent.  Keynes: “In the long run, we are all dead.” That’s why you discount future rewards. </a:t>
            </a:r>
          </a:p>
          <a:p>
            <a:pPr fontAlgn="base"/>
            <a:r>
              <a:rPr lang="en-US" b="1" dirty="0">
                <a:solidFill>
                  <a:srgbClr val="FF0000"/>
                </a:solidFill>
              </a:rPr>
              <a:t>Environment</a:t>
            </a:r>
            <a:r>
              <a:rPr lang="en-US" dirty="0"/>
              <a:t> - (includes laws of physics, rules of society, etc.)</a:t>
            </a:r>
          </a:p>
          <a:p>
            <a:pPr fontAlgn="base"/>
            <a:r>
              <a:rPr lang="en-US" b="1" dirty="0">
                <a:solidFill>
                  <a:srgbClr val="FF0000"/>
                </a:solidFill>
              </a:rPr>
              <a:t>State (S)</a:t>
            </a:r>
            <a:r>
              <a:rPr lang="en-US" b="1" dirty="0"/>
              <a:t> </a:t>
            </a:r>
            <a:r>
              <a:rPr lang="en-US" dirty="0"/>
              <a:t>- situation, place &amp; moment, instantaneous configuration, ...</a:t>
            </a:r>
          </a:p>
          <a:p>
            <a:pPr fontAlgn="base"/>
            <a:r>
              <a:rPr lang="en-US" b="1" dirty="0">
                <a:solidFill>
                  <a:srgbClr val="FF0000"/>
                </a:solidFill>
              </a:rPr>
              <a:t>Reward (R)</a:t>
            </a:r>
            <a:r>
              <a:rPr lang="en-US" b="1" dirty="0"/>
              <a:t> </a:t>
            </a:r>
            <a:r>
              <a:rPr lang="en-US" dirty="0"/>
              <a:t>- feedback by which we measure the success or failure of an agent’s actions. </a:t>
            </a:r>
          </a:p>
          <a:p>
            <a:pPr fontAlgn="base"/>
            <a:r>
              <a:rPr lang="en-US" b="1" dirty="0">
                <a:solidFill>
                  <a:srgbClr val="FF0000"/>
                </a:solidFill>
              </a:rPr>
              <a:t>Policy (</a:t>
            </a:r>
            <a:r>
              <a:rPr lang="el-GR" b="1" dirty="0">
                <a:solidFill>
                  <a:srgbClr val="FF0000"/>
                </a:solidFill>
              </a:rPr>
              <a:t>π)</a:t>
            </a:r>
            <a:r>
              <a:rPr lang="el-GR" dirty="0"/>
              <a:t> - </a:t>
            </a:r>
            <a:r>
              <a:rPr lang="en-US" dirty="0"/>
              <a:t>the strategy that the agent employs to determine the next action based on the current state. It maps states to actions (the actions that promise the highest reward).</a:t>
            </a:r>
          </a:p>
          <a:p>
            <a:pPr fontAlgn="base"/>
            <a:r>
              <a:rPr lang="en-US" b="1" dirty="0">
                <a:solidFill>
                  <a:srgbClr val="FF0000"/>
                </a:solidFill>
              </a:rPr>
              <a:t>Value (V)</a:t>
            </a:r>
            <a:r>
              <a:rPr lang="en-US" dirty="0"/>
              <a:t> - The expected long-term return with discount, as opposed to the short-term reward R. V</a:t>
            </a:r>
            <a:r>
              <a:rPr lang="el-GR" dirty="0"/>
              <a:t>π(</a:t>
            </a:r>
            <a:r>
              <a:rPr lang="en-US" dirty="0"/>
              <a:t>s) is defined as the expected long-term return of the current state under policy </a:t>
            </a:r>
            <a:r>
              <a:rPr lang="el-GR" dirty="0"/>
              <a:t>π. </a:t>
            </a:r>
            <a:r>
              <a:rPr lang="en-US" b="1" dirty="0">
                <a:solidFill>
                  <a:srgbClr val="FF0000"/>
                </a:solidFill>
              </a:rPr>
              <a:t>Value function</a:t>
            </a:r>
            <a:r>
              <a:rPr lang="en-US" dirty="0"/>
              <a:t> is used to find a policy that maximizes the return by maintaining a set of estimates of expected returns for some policy (usually either the </a:t>
            </a:r>
            <a:r>
              <a:rPr lang="en-US" b="1" dirty="0">
                <a:solidFill>
                  <a:srgbClr val="FF0000"/>
                </a:solidFill>
              </a:rPr>
              <a:t>"current" [on-policy]</a:t>
            </a:r>
            <a:r>
              <a:rPr lang="en-US" dirty="0"/>
              <a:t> or the </a:t>
            </a:r>
            <a:r>
              <a:rPr lang="en-US" b="1" dirty="0">
                <a:solidFill>
                  <a:srgbClr val="FF0000"/>
                </a:solidFill>
              </a:rPr>
              <a:t>optimal [off-policy]</a:t>
            </a:r>
            <a:r>
              <a:rPr lang="en-US" dirty="0"/>
              <a:t> one).</a:t>
            </a:r>
          </a:p>
          <a:p>
            <a:pPr fontAlgn="base"/>
            <a:r>
              <a:rPr lang="en-US" b="1" dirty="0">
                <a:solidFill>
                  <a:srgbClr val="FF0000"/>
                </a:solidFill>
              </a:rPr>
              <a:t>Q-value</a:t>
            </a:r>
            <a:r>
              <a:rPr lang="en-US" b="1" dirty="0"/>
              <a:t> </a:t>
            </a:r>
            <a:r>
              <a:rPr lang="en-US" dirty="0"/>
              <a:t>or action-value (Q): Q-value is similar to Value, except that it takes an extra parameter, the current action a. Q</a:t>
            </a:r>
            <a:r>
              <a:rPr lang="el-GR" dirty="0"/>
              <a:t>π(</a:t>
            </a:r>
            <a:r>
              <a:rPr lang="en-US" dirty="0"/>
              <a:t>s, a) refers to the long-term return of the current state s, taking action a under policy </a:t>
            </a:r>
            <a:r>
              <a:rPr lang="el-GR" dirty="0"/>
              <a:t>π. </a:t>
            </a:r>
            <a:r>
              <a:rPr lang="en-US" dirty="0"/>
              <a:t>Q maps state-action pairs to rewards. Note the difference between Q and policy.</a:t>
            </a:r>
          </a:p>
          <a:p>
            <a:pPr fontAlgn="base"/>
            <a:r>
              <a:rPr lang="en-US" b="1" dirty="0">
                <a:solidFill>
                  <a:srgbClr val="FF0000"/>
                </a:solidFill>
              </a:rPr>
              <a:t>Trajectory</a:t>
            </a:r>
            <a:r>
              <a:rPr lang="en-US" dirty="0"/>
              <a:t> - A sequence of states and actions that influence those states. From the Latin “to throw across.” The life of an agent is but a ball tossed high and arching through space-time.</a:t>
            </a:r>
          </a:p>
        </p:txBody>
      </p:sp>
    </p:spTree>
    <p:extLst>
      <p:ext uri="{BB962C8B-B14F-4D97-AF65-F5344CB8AC3E}">
        <p14:creationId xmlns:p14="http://schemas.microsoft.com/office/powerpoint/2010/main" val="18269174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CBFEBC-DAC7-6640-A733-3837D6E2CF19}"/>
              </a:ext>
            </a:extLst>
          </p:cNvPr>
          <p:cNvPicPr>
            <a:picLocks noChangeAspect="1"/>
          </p:cNvPicPr>
          <p:nvPr/>
        </p:nvPicPr>
        <p:blipFill>
          <a:blip r:embed="rId2"/>
          <a:stretch>
            <a:fillRect/>
          </a:stretch>
        </p:blipFill>
        <p:spPr>
          <a:xfrm>
            <a:off x="0" y="486211"/>
            <a:ext cx="12192000" cy="4782918"/>
          </a:xfrm>
          <a:prstGeom prst="rect">
            <a:avLst/>
          </a:prstGeom>
        </p:spPr>
      </p:pic>
      <p:sp>
        <p:nvSpPr>
          <p:cNvPr id="6" name="TextBox 5">
            <a:extLst>
              <a:ext uri="{FF2B5EF4-FFF2-40B4-BE49-F238E27FC236}">
                <a16:creationId xmlns:a16="http://schemas.microsoft.com/office/drawing/2014/main" id="{ACA0BB09-0FA9-0446-910D-5BBE24DAFB89}"/>
              </a:ext>
            </a:extLst>
          </p:cNvPr>
          <p:cNvSpPr txBox="1"/>
          <p:nvPr/>
        </p:nvSpPr>
        <p:spPr>
          <a:xfrm>
            <a:off x="8494059" y="5957048"/>
            <a:ext cx="3393141" cy="369332"/>
          </a:xfrm>
          <a:prstGeom prst="rect">
            <a:avLst/>
          </a:prstGeom>
          <a:noFill/>
        </p:spPr>
        <p:txBody>
          <a:bodyPr wrap="square" rtlCol="0">
            <a:spAutoFit/>
          </a:bodyPr>
          <a:lstStyle/>
          <a:p>
            <a:r>
              <a:rPr lang="en-US" dirty="0"/>
              <a:t>from Wikipedia, November 2018)</a:t>
            </a:r>
          </a:p>
        </p:txBody>
      </p:sp>
    </p:spTree>
    <p:extLst>
      <p:ext uri="{BB962C8B-B14F-4D97-AF65-F5344CB8AC3E}">
        <p14:creationId xmlns:p14="http://schemas.microsoft.com/office/powerpoint/2010/main" val="22491093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5303B4-0088-8345-9CD7-065A58F4C31A}"/>
              </a:ext>
            </a:extLst>
          </p:cNvPr>
          <p:cNvSpPr txBox="1"/>
          <p:nvPr/>
        </p:nvSpPr>
        <p:spPr>
          <a:xfrm>
            <a:off x="228601" y="309282"/>
            <a:ext cx="11819964" cy="5262979"/>
          </a:xfrm>
          <a:prstGeom prst="rect">
            <a:avLst/>
          </a:prstGeom>
          <a:noFill/>
        </p:spPr>
        <p:txBody>
          <a:bodyPr wrap="square" rtlCol="0">
            <a:spAutoFit/>
          </a:bodyPr>
          <a:lstStyle/>
          <a:p>
            <a:r>
              <a:rPr lang="en-US" dirty="0"/>
              <a:t>A History of Reinforcement Learning - Prof. A.G. </a:t>
            </a:r>
            <a:r>
              <a:rPr lang="en-US" dirty="0" err="1"/>
              <a:t>Barto</a:t>
            </a:r>
            <a:r>
              <a:rPr lang="en-US" dirty="0"/>
              <a:t>, July 2018</a:t>
            </a:r>
          </a:p>
          <a:p>
            <a:r>
              <a:rPr lang="en-US" sz="1600" dirty="0"/>
              <a:t> - </a:t>
            </a:r>
            <a:r>
              <a:rPr lang="en-US" sz="1600" dirty="0">
                <a:hlinkClick r:id="rId2"/>
              </a:rPr>
              <a:t>https://www.youtube.com/watch?v=ul6B2oFPNDM</a:t>
            </a:r>
            <a:endParaRPr lang="en-US" sz="1600" dirty="0"/>
          </a:p>
          <a:p>
            <a:endParaRPr lang="en-US" b="1" dirty="0"/>
          </a:p>
          <a:p>
            <a:r>
              <a:rPr lang="en-US" dirty="0" err="1"/>
              <a:t>Steeve</a:t>
            </a:r>
            <a:r>
              <a:rPr lang="en-US" dirty="0"/>
              <a:t> Huang - Introduction to Various Reinforcement Learning Algorithms. </a:t>
            </a:r>
          </a:p>
          <a:p>
            <a:r>
              <a:rPr lang="en-US" dirty="0"/>
              <a:t>Part I (Q-Learning, SARSA, DQN, DDPG):</a:t>
            </a:r>
          </a:p>
          <a:p>
            <a:r>
              <a:rPr lang="en-US" sz="1600" dirty="0"/>
              <a:t> - </a:t>
            </a:r>
            <a:r>
              <a:rPr lang="en-US" sz="1600" dirty="0">
                <a:hlinkClick r:id="rId3"/>
              </a:rPr>
              <a:t>https://towardsdatascience.com/introduction-to-various-reinforcement-learning-algorithms-i-q-learning-sarsa-dqn-ddpg-72a5e0cb6287</a:t>
            </a:r>
            <a:endParaRPr lang="en-US" sz="1600" dirty="0"/>
          </a:p>
          <a:p>
            <a:r>
              <a:rPr lang="en-US" dirty="0"/>
              <a:t>Part II (TRPO, PPO):</a:t>
            </a:r>
          </a:p>
          <a:p>
            <a:r>
              <a:rPr lang="en-US" sz="1600" dirty="0"/>
              <a:t>- </a:t>
            </a:r>
            <a:r>
              <a:rPr lang="en-US" sz="1600" u="sng" dirty="0">
                <a:hlinkClick r:id="rId4"/>
              </a:rPr>
              <a:t>https://towardsdatascience.com/introduction-to-various-reinforcement-learning-algorithms-part-ii-trpo-ppo-87f2c5919bb9</a:t>
            </a:r>
            <a:endParaRPr lang="en-US" sz="1600" dirty="0"/>
          </a:p>
          <a:p>
            <a:br>
              <a:rPr lang="en-US" dirty="0"/>
            </a:br>
            <a:r>
              <a:rPr lang="en-US" dirty="0"/>
              <a:t>Hindsight Experience Replay  (HER) (2017-2018) - a novel technique called Hindsight Experience Replay (HER) which allows sample-efficient learning from rewards which are sparse and binary - and therefore avoid the need for complicated reward engineering (demo on a robotic arm). </a:t>
            </a:r>
            <a:r>
              <a:rPr lang="en-US" sz="1600" dirty="0"/>
              <a:t>- </a:t>
            </a:r>
            <a:r>
              <a:rPr lang="en-US" sz="1600" u="sng" dirty="0">
                <a:hlinkClick r:id="rId5"/>
              </a:rPr>
              <a:t>https://arxiv.org/abs/1707.01495</a:t>
            </a:r>
            <a:endParaRPr lang="en-US" sz="1600" dirty="0"/>
          </a:p>
          <a:p>
            <a:endParaRPr lang="en-US" b="1" dirty="0"/>
          </a:p>
          <a:p>
            <a:endParaRPr lang="en-US" b="1" dirty="0"/>
          </a:p>
          <a:p>
            <a:r>
              <a:rPr lang="en-US" b="1" dirty="0"/>
              <a:t>Horizon</a:t>
            </a:r>
            <a:r>
              <a:rPr lang="en-US" dirty="0"/>
              <a:t> - open source reinforcement learning platform from Facebook</a:t>
            </a:r>
          </a:p>
          <a:p>
            <a:r>
              <a:rPr lang="en-US" dirty="0"/>
              <a:t> - </a:t>
            </a:r>
            <a:r>
              <a:rPr lang="en-US" dirty="0" err="1"/>
              <a:t>PyTorch</a:t>
            </a:r>
            <a:r>
              <a:rPr lang="en-US" dirty="0"/>
              <a:t> 1.0, Caffe2, and Spark</a:t>
            </a:r>
          </a:p>
          <a:p>
            <a:r>
              <a:rPr lang="en-US" dirty="0"/>
              <a:t> - for large-scale production environments</a:t>
            </a:r>
          </a:p>
          <a:p>
            <a:r>
              <a:rPr lang="en-US" dirty="0"/>
              <a:t> - widely used at Facebook in production</a:t>
            </a:r>
          </a:p>
          <a:p>
            <a:r>
              <a:rPr lang="en-US" dirty="0"/>
              <a:t> - </a:t>
            </a:r>
            <a:r>
              <a:rPr lang="en-US" dirty="0">
                <a:hlinkClick r:id="rId6"/>
              </a:rPr>
              <a:t>https://</a:t>
            </a:r>
            <a:r>
              <a:rPr lang="en-US" dirty="0" err="1">
                <a:hlinkClick r:id="rId6"/>
              </a:rPr>
              <a:t>code.fb.com</a:t>
            </a:r>
            <a:r>
              <a:rPr lang="en-US" dirty="0">
                <a:hlinkClick r:id="rId6"/>
              </a:rPr>
              <a:t>/ml-applications/horizon/</a:t>
            </a:r>
            <a:endParaRPr lang="en-US" dirty="0"/>
          </a:p>
        </p:txBody>
      </p:sp>
    </p:spTree>
    <p:extLst>
      <p:ext uri="{BB962C8B-B14F-4D97-AF65-F5344CB8AC3E}">
        <p14:creationId xmlns:p14="http://schemas.microsoft.com/office/powerpoint/2010/main" val="3161636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4"/>
          <p:cNvSpPr txBox="1"/>
          <p:nvPr/>
        </p:nvSpPr>
        <p:spPr>
          <a:xfrm>
            <a:off x="0" y="86380"/>
            <a:ext cx="3721768"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Logistic Regression</a:t>
            </a:r>
            <a:endParaRPr sz="2800" b="1">
              <a:solidFill>
                <a:schemeClr val="dk1"/>
              </a:solidFill>
              <a:latin typeface="Calibri"/>
              <a:ea typeface="Calibri"/>
              <a:cs typeface="Calibri"/>
              <a:sym typeface="Calibri"/>
            </a:endParaRPr>
          </a:p>
        </p:txBody>
      </p:sp>
      <p:pic>
        <p:nvPicPr>
          <p:cNvPr id="100" name="Google Shape;100;p1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4107" y="4763582"/>
            <a:ext cx="4303303" cy="1737560"/>
          </a:xfrm>
          <a:prstGeom prst="rect">
            <a:avLst/>
          </a:prstGeom>
          <a:noFill/>
          <a:ln>
            <a:noFill/>
          </a:ln>
        </p:spPr>
      </p:pic>
      <p:pic>
        <p:nvPicPr>
          <p:cNvPr id="101" name="Google Shape;101;p14"/>
          <p:cNvPicPr preferRelativeResize="0"/>
          <p:nvPr/>
        </p:nvPicPr>
        <p:blipFill rotWithShape="1">
          <a:blip r:embed="rId4">
            <a:alphaModFix/>
          </a:blip>
          <a:srcRect/>
          <a:stretch/>
        </p:blipFill>
        <p:spPr>
          <a:xfrm>
            <a:off x="5791201" y="4585153"/>
            <a:ext cx="6400799" cy="2094418"/>
          </a:xfrm>
          <a:prstGeom prst="rect">
            <a:avLst/>
          </a:prstGeom>
          <a:noFill/>
          <a:ln>
            <a:noFill/>
          </a:ln>
        </p:spPr>
      </p:pic>
      <p:sp>
        <p:nvSpPr>
          <p:cNvPr id="102" name="Google Shape;102;p14"/>
          <p:cNvSpPr txBox="1"/>
          <p:nvPr/>
        </p:nvSpPr>
        <p:spPr>
          <a:xfrm>
            <a:off x="0" y="609600"/>
            <a:ext cx="8694821" cy="36933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We model odds of success or failure as a </a:t>
            </a:r>
            <a:r>
              <a:rPr lang="en-US" sz="1800" b="1">
                <a:solidFill>
                  <a:srgbClr val="00B0F0"/>
                </a:solidFill>
                <a:latin typeface="Calibri"/>
                <a:ea typeface="Calibri"/>
                <a:cs typeface="Calibri"/>
                <a:sym typeface="Calibri"/>
              </a:rPr>
              <a:t>linear function </a:t>
            </a:r>
            <a:r>
              <a:rPr lang="en-US" sz="1800">
                <a:solidFill>
                  <a:schemeClr val="dk1"/>
                </a:solidFill>
                <a:latin typeface="Calibri"/>
                <a:ea typeface="Calibri"/>
                <a:cs typeface="Calibri"/>
                <a:sym typeface="Calibri"/>
              </a:rPr>
              <a:t>of some </a:t>
            </a:r>
            <a:r>
              <a:rPr lang="en-US" sz="1800" b="1">
                <a:solidFill>
                  <a:srgbClr val="0070C0"/>
                </a:solidFill>
                <a:latin typeface="Calibri"/>
                <a:ea typeface="Calibri"/>
                <a:cs typeface="Calibri"/>
                <a:sym typeface="Calibri"/>
              </a:rPr>
              <a:t>predictor</a:t>
            </a:r>
            <a:r>
              <a:rPr lang="en-US" sz="1800">
                <a:solidFill>
                  <a:schemeClr val="dk1"/>
                </a:solidFill>
                <a:latin typeface="Calibri"/>
                <a:ea typeface="Calibri"/>
                <a:cs typeface="Calibri"/>
                <a:sym typeface="Calibri"/>
              </a:rPr>
              <a:t> variables.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“p” is probability of success, then (1-p) is the probability of failure.</a:t>
            </a:r>
            <a:endParaRPr/>
          </a:p>
          <a:p>
            <a:pPr marL="0" marR="0" lvl="0" indent="0" algn="l" rtl="0">
              <a:spcBef>
                <a:spcPts val="0"/>
              </a:spcBef>
              <a:spcAft>
                <a:spcPts val="0"/>
              </a:spcAft>
              <a:buNone/>
            </a:pPr>
            <a:r>
              <a:rPr lang="en-US" sz="1800" b="1">
                <a:solidFill>
                  <a:srgbClr val="0070C0"/>
                </a:solidFill>
                <a:latin typeface="Calibri"/>
                <a:ea typeface="Calibri"/>
                <a:cs typeface="Calibri"/>
                <a:sym typeface="Calibri"/>
              </a:rPr>
              <a:t>Odds</a:t>
            </a:r>
            <a:r>
              <a:rPr lang="en-US" sz="1800">
                <a:solidFill>
                  <a:srgbClr val="0070C0"/>
                </a:solidFill>
                <a:latin typeface="Calibri"/>
                <a:ea typeface="Calibri"/>
                <a:cs typeface="Calibri"/>
                <a:sym typeface="Calibri"/>
              </a:rPr>
              <a:t> </a:t>
            </a:r>
            <a:r>
              <a:rPr lang="en-US" sz="1800">
                <a:solidFill>
                  <a:schemeClr val="dk1"/>
                </a:solidFill>
                <a:latin typeface="Calibri"/>
                <a:ea typeface="Calibri"/>
                <a:cs typeface="Calibri"/>
                <a:sym typeface="Calibri"/>
              </a:rPr>
              <a:t>(a.k.a. </a:t>
            </a:r>
            <a:r>
              <a:rPr lang="en-US" sz="1800" b="1">
                <a:solidFill>
                  <a:srgbClr val="0070C0"/>
                </a:solidFill>
                <a:latin typeface="Calibri"/>
                <a:ea typeface="Calibri"/>
                <a:cs typeface="Calibri"/>
                <a:sym typeface="Calibri"/>
              </a:rPr>
              <a:t>likelihood</a:t>
            </a:r>
            <a:r>
              <a:rPr lang="en-US" sz="1800">
                <a:solidFill>
                  <a:schemeClr val="dk1"/>
                </a:solidFill>
                <a:latin typeface="Calibri"/>
                <a:ea typeface="Calibri"/>
                <a:cs typeface="Calibri"/>
                <a:sym typeface="Calibri"/>
              </a:rPr>
              <a:t>) of success is the ratio   p/(1-p)</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Odds may vary from zero to very large values.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practice we use logarithm of that: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log(likelihood) = log(odds) = log(p/(1-p))</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Term:  </a:t>
            </a:r>
            <a:r>
              <a:rPr lang="en-US" sz="1800" b="1">
                <a:solidFill>
                  <a:srgbClr val="0070C0"/>
                </a:solidFill>
                <a:latin typeface="Calibri"/>
                <a:ea typeface="Calibri"/>
                <a:cs typeface="Calibri"/>
                <a:sym typeface="Calibri"/>
              </a:rPr>
              <a:t>Log-likelihood</a:t>
            </a:r>
            <a:r>
              <a:rPr lang="en-US" sz="1800">
                <a:solidFill>
                  <a:schemeClr val="dk1"/>
                </a:solidFill>
                <a:latin typeface="Calibri"/>
                <a:ea typeface="Calibri"/>
                <a:cs typeface="Calibri"/>
                <a:sym typeface="Calibri"/>
              </a:rPr>
              <a:t> = log(likelihood)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Term: </a:t>
            </a:r>
            <a:r>
              <a:rPr lang="en-US" sz="1800" b="1">
                <a:solidFill>
                  <a:srgbClr val="0070C0"/>
                </a:solidFill>
                <a:latin typeface="Calibri"/>
                <a:ea typeface="Calibri"/>
                <a:cs typeface="Calibri"/>
                <a:sym typeface="Calibri"/>
              </a:rPr>
              <a:t>Logit function  </a:t>
            </a:r>
            <a:r>
              <a:rPr lang="en-US" sz="1800">
                <a:solidFill>
                  <a:schemeClr val="dk1"/>
                </a:solidFill>
                <a:latin typeface="Calibri"/>
                <a:ea typeface="Calibri"/>
                <a:cs typeface="Calibri"/>
                <a:sym typeface="Calibri"/>
              </a:rPr>
              <a:t>logit(p) = log(p/(1-p))</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Term: Logistic function </a:t>
            </a:r>
            <a:r>
              <a:rPr lang="en-US" sz="1800" b="1">
                <a:solidFill>
                  <a:srgbClr val="0070C0"/>
                </a:solidFill>
                <a:latin typeface="Calibri"/>
                <a:ea typeface="Calibri"/>
                <a:cs typeface="Calibri"/>
                <a:sym typeface="Calibri"/>
              </a:rPr>
              <a:t>σ(t) = 1/(1+exp(-t))  # inverse of logit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Logistic Regression we model log-likelihood as a </a:t>
            </a:r>
            <a:r>
              <a:rPr lang="en-US" sz="1800" b="1">
                <a:solidFill>
                  <a:srgbClr val="0070C0"/>
                </a:solidFill>
                <a:latin typeface="Calibri"/>
                <a:ea typeface="Calibri"/>
                <a:cs typeface="Calibri"/>
                <a:sym typeface="Calibri"/>
              </a:rPr>
              <a:t>linear combination </a:t>
            </a:r>
            <a:r>
              <a:rPr lang="en-US" sz="1800">
                <a:solidFill>
                  <a:schemeClr val="dk1"/>
                </a:solidFill>
                <a:latin typeface="Calibri"/>
                <a:ea typeface="Calibri"/>
                <a:cs typeface="Calibri"/>
                <a:sym typeface="Calibri"/>
              </a:rPr>
              <a:t>of some predictors: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logit(p) = b0 + b1*x1 + b2*x2 + . . . + bN*xN</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52982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3"/>
          <p:cNvSpPr txBox="1"/>
          <p:nvPr/>
        </p:nvSpPr>
        <p:spPr>
          <a:xfrm>
            <a:off x="0" y="0"/>
            <a:ext cx="38790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t>Transfer Learning</a:t>
            </a:r>
            <a:endParaRPr sz="3000" b="1"/>
          </a:p>
        </p:txBody>
      </p:sp>
      <p:sp>
        <p:nvSpPr>
          <p:cNvPr id="90" name="Google Shape;90;p13"/>
          <p:cNvSpPr txBox="1"/>
          <p:nvPr/>
        </p:nvSpPr>
        <p:spPr>
          <a:xfrm>
            <a:off x="0" y="935700"/>
            <a:ext cx="11891100" cy="135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t>Solve one problem, use gained knowledge to solve a different but related problem. </a:t>
            </a:r>
            <a:endParaRPr sz="1800"/>
          </a:p>
          <a:p>
            <a:pPr marL="0" lvl="0" indent="0" algn="l" rtl="0">
              <a:spcBef>
                <a:spcPts val="0"/>
              </a:spcBef>
              <a:spcAft>
                <a:spcPts val="0"/>
              </a:spcAft>
              <a:buNone/>
            </a:pPr>
            <a:r>
              <a:rPr lang="en-US" sz="1800"/>
              <a:t>Ex. : Train a CNN to recognize cars. Then use first pre-trained layers of this CNN to effectively train new CNN to recognize trucks - using very small dataset of trucks. If objects a similar in nature, we can freeze these first layers, and only train the output fully-connected layers of the CNN. Which makes training much faster and easier.</a:t>
            </a:r>
            <a:endParaRPr sz="3000"/>
          </a:p>
        </p:txBody>
      </p:sp>
      <p:pic>
        <p:nvPicPr>
          <p:cNvPr id="91" name="Google Shape;91;p1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858000" y="3243900"/>
            <a:ext cx="5240850" cy="3614100"/>
          </a:xfrm>
          <a:prstGeom prst="rect">
            <a:avLst/>
          </a:prstGeom>
          <a:noFill/>
          <a:ln>
            <a:noFill/>
          </a:ln>
        </p:spPr>
      </p:pic>
      <p:pic>
        <p:nvPicPr>
          <p:cNvPr id="92" name="Google Shape;92;p13"/>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0" y="2285991"/>
            <a:ext cx="6858000" cy="4572010"/>
          </a:xfrm>
          <a:prstGeom prst="rect">
            <a:avLst/>
          </a:prstGeom>
          <a:noFill/>
          <a:ln>
            <a:noFill/>
          </a:ln>
        </p:spPr>
      </p:pic>
      <p:sp>
        <p:nvSpPr>
          <p:cNvPr id="93" name="Google Shape;93;p13"/>
          <p:cNvSpPr txBox="1"/>
          <p:nvPr/>
        </p:nvSpPr>
        <p:spPr>
          <a:xfrm>
            <a:off x="4576775" y="26675"/>
            <a:ext cx="75984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i="1">
                <a:solidFill>
                  <a:srgbClr val="0000FF"/>
                </a:solidFill>
              </a:rPr>
              <a:t>Transfer Learning is the key to general intelligence</a:t>
            </a:r>
            <a:endParaRPr sz="2400" b="1" i="1">
              <a:solidFill>
                <a:srgbClr val="0000FF"/>
              </a:solidFill>
            </a:endParaRPr>
          </a:p>
          <a:p>
            <a:pPr marL="0" lvl="0" indent="0" algn="l" rtl="0">
              <a:spcBef>
                <a:spcPts val="0"/>
              </a:spcBef>
              <a:spcAft>
                <a:spcPts val="0"/>
              </a:spcAft>
              <a:buNone/>
            </a:pPr>
            <a:r>
              <a:rPr lang="en-US" sz="2400" b="1" i="1">
                <a:solidFill>
                  <a:srgbClr val="0000FF"/>
                </a:solidFill>
              </a:rPr>
              <a:t>      - Demis Hassabis</a:t>
            </a:r>
            <a:endParaRPr sz="2400" b="1" i="1">
              <a:solidFill>
                <a:srgbClr val="0000FF"/>
              </a:solidFill>
            </a:endParaRPr>
          </a:p>
        </p:txBody>
      </p:sp>
    </p:spTree>
    <p:extLst>
      <p:ext uri="{BB962C8B-B14F-4D97-AF65-F5344CB8AC3E}">
        <p14:creationId xmlns:p14="http://schemas.microsoft.com/office/powerpoint/2010/main" val="2634561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3">
            <a:alphaModFix/>
          </a:blip>
          <a:srcRect/>
          <a:stretch/>
        </p:blipFill>
        <p:spPr>
          <a:xfrm>
            <a:off x="172787" y="3430882"/>
            <a:ext cx="4178300" cy="3276600"/>
          </a:xfrm>
          <a:prstGeom prst="rect">
            <a:avLst/>
          </a:prstGeom>
          <a:noFill/>
          <a:ln>
            <a:noFill/>
          </a:ln>
        </p:spPr>
      </p:pic>
      <p:pic>
        <p:nvPicPr>
          <p:cNvPr id="108" name="Google Shape;108;p15"/>
          <p:cNvPicPr preferRelativeResize="0"/>
          <p:nvPr/>
        </p:nvPicPr>
        <p:blipFill rotWithShape="1">
          <a:blip r:embed="rId4">
            <a:alphaModFix/>
          </a:blip>
          <a:srcRect/>
          <a:stretch/>
        </p:blipFill>
        <p:spPr>
          <a:xfrm>
            <a:off x="234066" y="1786003"/>
            <a:ext cx="3426286" cy="937541"/>
          </a:xfrm>
          <a:prstGeom prst="rect">
            <a:avLst/>
          </a:prstGeom>
          <a:noFill/>
          <a:ln>
            <a:noFill/>
          </a:ln>
        </p:spPr>
      </p:pic>
      <p:sp>
        <p:nvSpPr>
          <p:cNvPr id="109" name="Google Shape;109;p15"/>
          <p:cNvSpPr txBox="1"/>
          <p:nvPr/>
        </p:nvSpPr>
        <p:spPr>
          <a:xfrm>
            <a:off x="172787" y="154242"/>
            <a:ext cx="3437690" cy="12311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Logistic Function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sigma function </a:t>
            </a:r>
            <a:r>
              <a:rPr lang="en-US" sz="2800" b="1">
                <a:solidFill>
                  <a:srgbClr val="0070C0"/>
                </a:solidFill>
                <a:latin typeface="Calibri"/>
                <a:ea typeface="Calibri"/>
                <a:cs typeface="Calibri"/>
                <a:sym typeface="Calibri"/>
              </a:rPr>
              <a:t>σ(t) </a:t>
            </a:r>
            <a:r>
              <a:rPr lang="en-US" sz="1800">
                <a:solidFill>
                  <a:schemeClr val="dk1"/>
                </a:solidFill>
                <a:latin typeface="Calibri"/>
                <a:ea typeface="Calibri"/>
                <a:cs typeface="Calibri"/>
                <a:sym typeface="Calibri"/>
              </a:rPr>
              <a:t>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squeeze values into interval (0,1)</a:t>
            </a:r>
            <a:endParaRPr/>
          </a:p>
        </p:txBody>
      </p:sp>
      <p:cxnSp>
        <p:nvCxnSpPr>
          <p:cNvPr id="110" name="Google Shape;110;p15"/>
          <p:cNvCxnSpPr/>
          <p:nvPr/>
        </p:nvCxnSpPr>
        <p:spPr>
          <a:xfrm rot="10800000">
            <a:off x="5716171" y="375889"/>
            <a:ext cx="0" cy="6203426"/>
          </a:xfrm>
          <a:prstGeom prst="straightConnector1">
            <a:avLst/>
          </a:prstGeom>
          <a:noFill/>
          <a:ln w="9525" cap="flat" cmpd="sng">
            <a:solidFill>
              <a:schemeClr val="accent1"/>
            </a:solidFill>
            <a:prstDash val="solid"/>
            <a:miter lim="800000"/>
            <a:headEnd type="none" w="sm" len="sm"/>
            <a:tailEnd type="none" w="sm" len="sm"/>
          </a:ln>
        </p:spPr>
      </p:cxnSp>
      <p:pic>
        <p:nvPicPr>
          <p:cNvPr id="111" name="Google Shape;111;p1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253044" y="837189"/>
            <a:ext cx="4634155" cy="2718110"/>
          </a:xfrm>
          <a:prstGeom prst="rect">
            <a:avLst/>
          </a:prstGeom>
          <a:noFill/>
          <a:ln>
            <a:noFill/>
          </a:ln>
        </p:spPr>
      </p:pic>
      <p:sp>
        <p:nvSpPr>
          <p:cNvPr id="112" name="Google Shape;112;p15"/>
          <p:cNvSpPr txBox="1"/>
          <p:nvPr/>
        </p:nvSpPr>
        <p:spPr>
          <a:xfrm>
            <a:off x="7204240" y="375889"/>
            <a:ext cx="452387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inverse of Logistic function - function logit(p)  : </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22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7"/>
          <p:cNvPicPr preferRelativeResize="0"/>
          <p:nvPr/>
        </p:nvPicPr>
        <p:blipFill rotWithShape="1">
          <a:blip r:embed="rId3">
            <a:alphaModFix/>
          </a:blip>
          <a:srcRect/>
          <a:stretch/>
        </p:blipFill>
        <p:spPr>
          <a:xfrm>
            <a:off x="7369365" y="4919667"/>
            <a:ext cx="4513817" cy="447315"/>
          </a:xfrm>
          <a:prstGeom prst="rect">
            <a:avLst/>
          </a:prstGeom>
          <a:noFill/>
          <a:ln>
            <a:noFill/>
          </a:ln>
        </p:spPr>
      </p:pic>
      <p:sp>
        <p:nvSpPr>
          <p:cNvPr id="125" name="Google Shape;125;p17"/>
          <p:cNvSpPr txBox="1"/>
          <p:nvPr/>
        </p:nvSpPr>
        <p:spPr>
          <a:xfrm>
            <a:off x="6962272" y="3882185"/>
            <a:ext cx="5213684"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If “q” is model prediction, and “p” is probability of actual label, then similarity between q &amp; p can be expressed as </a:t>
            </a:r>
            <a:r>
              <a:rPr lang="en-US" sz="1800" b="1">
                <a:solidFill>
                  <a:srgbClr val="0070C0"/>
                </a:solidFill>
                <a:latin typeface="Calibri"/>
                <a:ea typeface="Calibri"/>
                <a:cs typeface="Calibri"/>
                <a:sym typeface="Calibri"/>
              </a:rPr>
              <a:t>cross-entropy</a:t>
            </a:r>
            <a:r>
              <a:rPr lang="en-US" sz="1800">
                <a:solidFill>
                  <a:schemeClr val="dk1"/>
                </a:solidFill>
                <a:latin typeface="Calibri"/>
                <a:ea typeface="Calibri"/>
                <a:cs typeface="Calibri"/>
                <a:sym typeface="Calibri"/>
              </a:rPr>
              <a:t> H(p,q):</a:t>
            </a:r>
            <a:endParaRPr sz="1800">
              <a:solidFill>
                <a:schemeClr val="dk1"/>
              </a:solidFill>
              <a:latin typeface="Calibri"/>
              <a:ea typeface="Calibri"/>
              <a:cs typeface="Calibri"/>
              <a:sym typeface="Calibri"/>
            </a:endParaRPr>
          </a:p>
        </p:txBody>
      </p:sp>
      <p:sp>
        <p:nvSpPr>
          <p:cNvPr id="126" name="Google Shape;126;p17"/>
          <p:cNvSpPr txBox="1"/>
          <p:nvPr/>
        </p:nvSpPr>
        <p:spPr>
          <a:xfrm>
            <a:off x="7089465" y="5509602"/>
            <a:ext cx="44688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 the </a:t>
            </a:r>
            <a:r>
              <a:rPr lang="en-US" sz="1800" b="1">
                <a:solidFill>
                  <a:srgbClr val="0070C0"/>
                </a:solidFill>
                <a:latin typeface="Calibri"/>
                <a:ea typeface="Calibri"/>
                <a:cs typeface="Calibri"/>
                <a:sym typeface="Calibri"/>
              </a:rPr>
              <a:t>loss function </a:t>
            </a:r>
            <a:r>
              <a:rPr lang="en-US" sz="1800">
                <a:solidFill>
                  <a:schemeClr val="dk1"/>
                </a:solidFill>
                <a:latin typeface="Calibri"/>
                <a:ea typeface="Calibri"/>
                <a:cs typeface="Calibri"/>
                <a:sym typeface="Calibri"/>
              </a:rPr>
              <a:t>can be written like this:</a:t>
            </a:r>
            <a:endParaRPr sz="1800">
              <a:solidFill>
                <a:schemeClr val="dk1"/>
              </a:solidFill>
              <a:latin typeface="Calibri"/>
              <a:ea typeface="Calibri"/>
              <a:cs typeface="Calibri"/>
              <a:sym typeface="Calibri"/>
            </a:endParaRPr>
          </a:p>
        </p:txBody>
      </p:sp>
      <p:pic>
        <p:nvPicPr>
          <p:cNvPr id="127" name="Google Shape;127;p17"/>
          <p:cNvPicPr preferRelativeResize="0"/>
          <p:nvPr/>
        </p:nvPicPr>
        <p:blipFill rotWithShape="1">
          <a:blip r:embed="rId4">
            <a:alphaModFix/>
          </a:blip>
          <a:srcRect/>
          <a:stretch/>
        </p:blipFill>
        <p:spPr>
          <a:xfrm>
            <a:off x="6555387" y="6131440"/>
            <a:ext cx="5571108" cy="630308"/>
          </a:xfrm>
          <a:prstGeom prst="rect">
            <a:avLst/>
          </a:prstGeom>
          <a:noFill/>
          <a:ln>
            <a:noFill/>
          </a:ln>
        </p:spPr>
      </p:pic>
      <p:sp>
        <p:nvSpPr>
          <p:cNvPr id="128" name="Google Shape;128;p17"/>
          <p:cNvSpPr txBox="1"/>
          <p:nvPr/>
        </p:nvSpPr>
        <p:spPr>
          <a:xfrm>
            <a:off x="0" y="-44923"/>
            <a:ext cx="6908966" cy="27392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Logistic Regression</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Goal - find parameters of a (function or network) to split data into categories (two or more categories).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We can find parameters either analytically (sometimes), or via</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gradient descent.  </a:t>
            </a:r>
            <a:r>
              <a:rPr lang="en-US" sz="1800" b="1" dirty="0">
                <a:solidFill>
                  <a:srgbClr val="0070C0"/>
                </a:solidFill>
                <a:latin typeface="Calibri"/>
                <a:ea typeface="Calibri"/>
                <a:cs typeface="Calibri"/>
                <a:sym typeface="Calibri"/>
              </a:rPr>
              <a:t>For GD we define cost function so that it strongly penalize for wrong categorization (cost J(</a:t>
            </a:r>
            <a:r>
              <a:rPr lang="en-US" sz="1800" b="1" dirty="0" err="1">
                <a:solidFill>
                  <a:srgbClr val="0070C0"/>
                </a:solidFill>
                <a:latin typeface="Calibri"/>
                <a:ea typeface="Calibri"/>
                <a:cs typeface="Calibri"/>
                <a:sym typeface="Calibri"/>
              </a:rPr>
              <a:t>θ</a:t>
            </a:r>
            <a:r>
              <a:rPr lang="en-US" sz="1800" b="1" dirty="0">
                <a:solidFill>
                  <a:srgbClr val="0070C0"/>
                </a:solidFill>
                <a:latin typeface="Calibri"/>
                <a:ea typeface="Calibri"/>
                <a:cs typeface="Calibri"/>
                <a:sym typeface="Calibri"/>
              </a:rPr>
              <a:t>) grows to infinity).</a:t>
            </a:r>
            <a:r>
              <a:rPr lang="en-U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Consider simple case of 2 categories (y = 0 or y=1). ”h” is the prediction of the model, “y” is the label (0 or 1). Then we can represent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Cost function like cross-entropy between “</a:t>
            </a:r>
            <a:r>
              <a:rPr lang="en-US" sz="1800" dirty="0" err="1">
                <a:solidFill>
                  <a:schemeClr val="dk1"/>
                </a:solidFill>
                <a:latin typeface="Calibri"/>
                <a:ea typeface="Calibri"/>
                <a:cs typeface="Calibri"/>
                <a:sym typeface="Calibri"/>
              </a:rPr>
              <a:t>h</a:t>
            </a:r>
            <a:r>
              <a:rPr lang="en-US" sz="1800" baseline="-25000" dirty="0" err="1">
                <a:solidFill>
                  <a:schemeClr val="dk1"/>
                </a:solidFill>
                <a:latin typeface="Calibri"/>
                <a:ea typeface="Calibri"/>
                <a:cs typeface="Calibri"/>
                <a:sym typeface="Calibri"/>
              </a:rPr>
              <a:t>θ</a:t>
            </a:r>
            <a:r>
              <a:rPr lang="en-US" sz="1800" dirty="0">
                <a:solidFill>
                  <a:schemeClr val="dk1"/>
                </a:solidFill>
                <a:latin typeface="Calibri"/>
                <a:ea typeface="Calibri"/>
                <a:cs typeface="Calibri"/>
                <a:sym typeface="Calibri"/>
              </a:rPr>
              <a:t>” and “y”:</a:t>
            </a:r>
            <a:endParaRPr sz="1800" dirty="0">
              <a:solidFill>
                <a:schemeClr val="dk1"/>
              </a:solidFill>
              <a:latin typeface="Calibri"/>
              <a:ea typeface="Calibri"/>
              <a:cs typeface="Calibri"/>
              <a:sym typeface="Calibri"/>
            </a:endParaRPr>
          </a:p>
        </p:txBody>
      </p:sp>
      <p:pic>
        <p:nvPicPr>
          <p:cNvPr id="129" name="Google Shape;129;p17"/>
          <p:cNvPicPr preferRelativeResize="0"/>
          <p:nvPr/>
        </p:nvPicPr>
        <p:blipFill rotWithShape="1">
          <a:blip r:embed="rId5">
            <a:alphaModFix/>
          </a:blip>
          <a:srcRect/>
          <a:stretch/>
        </p:blipFill>
        <p:spPr>
          <a:xfrm>
            <a:off x="158751" y="4042611"/>
            <a:ext cx="5010877" cy="2815389"/>
          </a:xfrm>
          <a:prstGeom prst="rect">
            <a:avLst/>
          </a:prstGeom>
          <a:noFill/>
          <a:ln>
            <a:noFill/>
          </a:ln>
        </p:spPr>
      </p:pic>
      <p:pic>
        <p:nvPicPr>
          <p:cNvPr id="130" name="Google Shape;130;p1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58751" y="2981170"/>
            <a:ext cx="6990715" cy="820810"/>
          </a:xfrm>
          <a:prstGeom prst="rect">
            <a:avLst/>
          </a:prstGeom>
          <a:noFill/>
          <a:ln>
            <a:noFill/>
          </a:ln>
        </p:spPr>
      </p:pic>
      <p:pic>
        <p:nvPicPr>
          <p:cNvPr id="2" name="Picture 1">
            <a:extLst>
              <a:ext uri="{FF2B5EF4-FFF2-40B4-BE49-F238E27FC236}">
                <a16:creationId xmlns:a16="http://schemas.microsoft.com/office/drawing/2014/main" id="{DCD50082-63F2-2041-97F7-981BBB4B716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867717" y="652363"/>
            <a:ext cx="3822632" cy="2739212"/>
          </a:xfrm>
          <a:prstGeom prst="rect">
            <a:avLst/>
          </a:prstGeom>
        </p:spPr>
      </p:pic>
      <p:sp>
        <p:nvSpPr>
          <p:cNvPr id="3" name="TextBox 2">
            <a:extLst>
              <a:ext uri="{FF2B5EF4-FFF2-40B4-BE49-F238E27FC236}">
                <a16:creationId xmlns:a16="http://schemas.microsoft.com/office/drawing/2014/main" id="{2D6379A6-D0F0-1048-970D-47400CD24B22}"/>
              </a:ext>
            </a:extLst>
          </p:cNvPr>
          <p:cNvSpPr txBox="1"/>
          <p:nvPr/>
        </p:nvSpPr>
        <p:spPr>
          <a:xfrm>
            <a:off x="8050924" y="178676"/>
            <a:ext cx="3507413" cy="369332"/>
          </a:xfrm>
          <a:prstGeom prst="rect">
            <a:avLst/>
          </a:prstGeom>
          <a:noFill/>
        </p:spPr>
        <p:txBody>
          <a:bodyPr wrap="square" rtlCol="0">
            <a:spAutoFit/>
          </a:bodyPr>
          <a:lstStyle/>
          <a:p>
            <a:r>
              <a:rPr lang="en-US" dirty="0"/>
              <a:t>Log-Loss error function is better:</a:t>
            </a:r>
          </a:p>
        </p:txBody>
      </p:sp>
      <p:sp>
        <p:nvSpPr>
          <p:cNvPr id="4" name="Right Arrow 3">
            <a:extLst>
              <a:ext uri="{FF2B5EF4-FFF2-40B4-BE49-F238E27FC236}">
                <a16:creationId xmlns:a16="http://schemas.microsoft.com/office/drawing/2014/main" id="{671B4982-3239-D746-9B9F-FBACD7DB2D04}"/>
              </a:ext>
            </a:extLst>
          </p:cNvPr>
          <p:cNvSpPr/>
          <p:nvPr/>
        </p:nvSpPr>
        <p:spPr>
          <a:xfrm>
            <a:off x="6800194" y="1324682"/>
            <a:ext cx="935420" cy="3573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9309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627</TotalTime>
  <Words>11409</Words>
  <Application>Microsoft Macintosh PowerPoint</Application>
  <PresentationFormat>Widescreen</PresentationFormat>
  <Paragraphs>942</Paragraphs>
  <Slides>70</Slides>
  <Notes>56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Monte Carlo Examples:</vt:lpstr>
      <vt:lpstr>What is “Monte Carlo”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91</cp:revision>
  <dcterms:created xsi:type="dcterms:W3CDTF">2018-10-10T15:08:35Z</dcterms:created>
  <dcterms:modified xsi:type="dcterms:W3CDTF">2022-10-02T23:16:50Z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2022-10-02T23:16:50Z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d8a0d56c-2c39-4996-b735-a7f8fbbce066</vt:lpwstr>
  </property>
  <property fmtid="{D5CDD505-2E9C-101B-9397-08002B2CF9AE}" pid="8" name="MSIP_Label_4f518368-b969-4042-91d9-8939bd921da2_ContentBits">
    <vt:lpwstr>0</vt:lpwstr>
  </property>
</Properties>
</file>